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6" r:id="rId1"/>
  </p:sldMasterIdLst>
  <p:notesMasterIdLst>
    <p:notesMasterId r:id="rId20"/>
  </p:notesMasterIdLst>
  <p:sldIdLst>
    <p:sldId id="256" r:id="rId2"/>
    <p:sldId id="257" r:id="rId3"/>
    <p:sldId id="258" r:id="rId4"/>
    <p:sldId id="277" r:id="rId5"/>
    <p:sldId id="259" r:id="rId6"/>
    <p:sldId id="260" r:id="rId7"/>
    <p:sldId id="261" r:id="rId8"/>
    <p:sldId id="271" r:id="rId9"/>
    <p:sldId id="262" r:id="rId10"/>
    <p:sldId id="264" r:id="rId11"/>
    <p:sldId id="274" r:id="rId12"/>
    <p:sldId id="275" r:id="rId13"/>
    <p:sldId id="273" r:id="rId14"/>
    <p:sldId id="265" r:id="rId15"/>
    <p:sldId id="276" r:id="rId16"/>
    <p:sldId id="272" r:id="rId17"/>
    <p:sldId id="263" r:id="rId18"/>
    <p:sldId id="26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660"/>
  </p:normalViewPr>
  <p:slideViewPr>
    <p:cSldViewPr snapToGrid="0">
      <p:cViewPr varScale="1">
        <p:scale>
          <a:sx n="61" d="100"/>
          <a:sy n="61" d="100"/>
        </p:scale>
        <p:origin x="9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wnloads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wnloads\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wnloads\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wnloads\Book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Number of Customers in</a:t>
            </a:r>
            <a:r>
              <a:rPr lang="en-IN" baseline="0"/>
              <a:t> each Country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'[Book1.xlsx]sql1'!$B$1</c:f>
              <c:strCache>
                <c:ptCount val="1"/>
                <c:pt idx="0">
                  <c:v>number_of_customers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'[Book1.xlsx]sql1'!$A$2:$A$25</c:f>
              <c:strCache>
                <c:ptCount val="24"/>
                <c:pt idx="0">
                  <c:v>USA</c:v>
                </c:pt>
                <c:pt idx="1">
                  <c:v>Canada</c:v>
                </c:pt>
                <c:pt idx="2">
                  <c:v>Brazil</c:v>
                </c:pt>
                <c:pt idx="3">
                  <c:v>France</c:v>
                </c:pt>
                <c:pt idx="4">
                  <c:v>Germany</c:v>
                </c:pt>
                <c:pt idx="5">
                  <c:v>United Kingdom</c:v>
                </c:pt>
                <c:pt idx="6">
                  <c:v>Czech Republic</c:v>
                </c:pt>
                <c:pt idx="7">
                  <c:v>Portugal</c:v>
                </c:pt>
                <c:pt idx="8">
                  <c:v>India</c:v>
                </c:pt>
                <c:pt idx="9">
                  <c:v>Norway</c:v>
                </c:pt>
                <c:pt idx="10">
                  <c:v>Austria</c:v>
                </c:pt>
                <c:pt idx="11">
                  <c:v>Belgium</c:v>
                </c:pt>
                <c:pt idx="12">
                  <c:v>Denmark</c:v>
                </c:pt>
                <c:pt idx="13">
                  <c:v>Finland</c:v>
                </c:pt>
                <c:pt idx="14">
                  <c:v>Hungary</c:v>
                </c:pt>
                <c:pt idx="15">
                  <c:v>Ireland</c:v>
                </c:pt>
                <c:pt idx="16">
                  <c:v>Italy</c:v>
                </c:pt>
                <c:pt idx="17">
                  <c:v>Netherlands</c:v>
                </c:pt>
                <c:pt idx="18">
                  <c:v>Poland</c:v>
                </c:pt>
                <c:pt idx="19">
                  <c:v>Spain</c:v>
                </c:pt>
                <c:pt idx="20">
                  <c:v>Sweden</c:v>
                </c:pt>
                <c:pt idx="21">
                  <c:v>Australia</c:v>
                </c:pt>
                <c:pt idx="22">
                  <c:v>Argentina</c:v>
                </c:pt>
                <c:pt idx="23">
                  <c:v>Chile</c:v>
                </c:pt>
              </c:strCache>
            </c:strRef>
          </c:cat>
          <c:val>
            <c:numRef>
              <c:f>'[Book1.xlsx]sql1'!$B$2:$B$25</c:f>
              <c:numCache>
                <c:formatCode>General</c:formatCode>
                <c:ptCount val="24"/>
                <c:pt idx="0">
                  <c:v>13</c:v>
                </c:pt>
                <c:pt idx="1">
                  <c:v>8</c:v>
                </c:pt>
                <c:pt idx="2">
                  <c:v>5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69-4FBA-8979-74C6BFFA9CC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108912"/>
        <c:axId val="62110832"/>
      </c:barChart>
      <c:catAx>
        <c:axId val="62108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110832"/>
        <c:crosses val="autoZero"/>
        <c:auto val="1"/>
        <c:lblAlgn val="ctr"/>
        <c:lblOffset val="100"/>
        <c:noMultiLvlLbl val="0"/>
      </c:catAx>
      <c:valAx>
        <c:axId val="621108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2108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0" dirty="0">
                <a:solidFill>
                  <a:schemeClr val="tx1"/>
                </a:solidFill>
              </a:rPr>
              <a:t>Percentage</a:t>
            </a:r>
            <a:r>
              <a:rPr lang="en-US" b="0" baseline="0" dirty="0">
                <a:solidFill>
                  <a:schemeClr val="tx1"/>
                </a:solidFill>
              </a:rPr>
              <a:t> </a:t>
            </a:r>
            <a:r>
              <a:rPr lang="en-US" b="0" dirty="0">
                <a:solidFill>
                  <a:schemeClr val="tx1"/>
                </a:solidFill>
              </a:rPr>
              <a:t>Contribution of Genres in USA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v>Total</c:v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17"/>
              <c:pt idx="0">
                <c:v>Alternative</c:v>
              </c:pt>
              <c:pt idx="1">
                <c:v>Alternative &amp; Punk</c:v>
              </c:pt>
              <c:pt idx="2">
                <c:v>Blues</c:v>
              </c:pt>
              <c:pt idx="3">
                <c:v>Classical</c:v>
              </c:pt>
              <c:pt idx="4">
                <c:v>Easy Listening</c:v>
              </c:pt>
              <c:pt idx="5">
                <c:v>Electronica/Dance</c:v>
              </c:pt>
              <c:pt idx="6">
                <c:v>Heavy Metal</c:v>
              </c:pt>
              <c:pt idx="7">
                <c:v>Hip Hop/Rap</c:v>
              </c:pt>
              <c:pt idx="8">
                <c:v>Jazz</c:v>
              </c:pt>
              <c:pt idx="9">
                <c:v>Latin</c:v>
              </c:pt>
              <c:pt idx="10">
                <c:v>Metal</c:v>
              </c:pt>
              <c:pt idx="11">
                <c:v>Pop</c:v>
              </c:pt>
              <c:pt idx="12">
                <c:v>R&amp;B/Soul</c:v>
              </c:pt>
              <c:pt idx="13">
                <c:v>Reggae</c:v>
              </c:pt>
              <c:pt idx="14">
                <c:v>Rock</c:v>
              </c:pt>
              <c:pt idx="15">
                <c:v>Soundtrack</c:v>
              </c:pt>
              <c:pt idx="16">
                <c:v>TV Shows</c:v>
              </c:pt>
            </c:strLit>
          </c:cat>
          <c:val>
            <c:numLit>
              <c:formatCode>General</c:formatCode>
              <c:ptCount val="17"/>
              <c:pt idx="0">
                <c:v>3.3299999999999996</c:v>
              </c:pt>
              <c:pt idx="1">
                <c:v>12.370000000000003</c:v>
              </c:pt>
              <c:pt idx="2">
                <c:v>3.4300000000000006</c:v>
              </c:pt>
              <c:pt idx="3">
                <c:v>0.37999999999999989</c:v>
              </c:pt>
              <c:pt idx="4">
                <c:v>1.24</c:v>
              </c:pt>
              <c:pt idx="5">
                <c:v>0.48</c:v>
              </c:pt>
              <c:pt idx="6">
                <c:v>0.28999999999999998</c:v>
              </c:pt>
              <c:pt idx="7">
                <c:v>1.9</c:v>
              </c:pt>
              <c:pt idx="8">
                <c:v>1.33</c:v>
              </c:pt>
              <c:pt idx="9">
                <c:v>2.0900000000000012</c:v>
              </c:pt>
              <c:pt idx="10">
                <c:v>11.8</c:v>
              </c:pt>
              <c:pt idx="11">
                <c:v>2.09</c:v>
              </c:pt>
              <c:pt idx="12">
                <c:v>5.04</c:v>
              </c:pt>
              <c:pt idx="13">
                <c:v>0.56999999999999995</c:v>
              </c:pt>
              <c:pt idx="14">
                <c:v>53.380000000000067</c:v>
              </c:pt>
              <c:pt idx="15">
                <c:v>0.19</c:v>
              </c:pt>
              <c:pt idx="16">
                <c:v>0.19</c:v>
              </c:pt>
            </c:numLit>
          </c:val>
          <c:extLst>
            <c:ext xmlns:c16="http://schemas.microsoft.com/office/drawing/2014/chart" uri="{C3380CC4-5D6E-409C-BE32-E72D297353CC}">
              <c16:uniqueId val="{00000000-0521-4307-9FCB-3189458A2D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406584415"/>
        <c:axId val="467166319"/>
      </c:barChart>
      <c:catAx>
        <c:axId val="4065844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7166319"/>
        <c:crosses val="autoZero"/>
        <c:auto val="1"/>
        <c:lblAlgn val="ctr"/>
        <c:lblOffset val="100"/>
        <c:noMultiLvlLbl val="0"/>
      </c:catAx>
      <c:valAx>
        <c:axId val="467166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6584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Short Term &amp; Long Term Customer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'[Book1.xlsx]sql12'!$A$2</c:f>
              <c:strCache>
                <c:ptCount val="1"/>
                <c:pt idx="0">
                  <c:v>Long-term Customer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'[Book1.xlsx]sql12'!$B$1:$D$1</c:f>
              <c:strCache>
                <c:ptCount val="3"/>
                <c:pt idx="0">
                  <c:v>total_spending</c:v>
                </c:pt>
                <c:pt idx="1">
                  <c:v>basket_size</c:v>
                </c:pt>
                <c:pt idx="2">
                  <c:v>frequency</c:v>
                </c:pt>
              </c:strCache>
            </c:strRef>
          </c:cat>
          <c:val>
            <c:numRef>
              <c:f>'[Book1.xlsx]sql12'!$B$2:$D$2</c:f>
              <c:numCache>
                <c:formatCode>General</c:formatCode>
                <c:ptCount val="3"/>
                <c:pt idx="0">
                  <c:v>28034.82</c:v>
                </c:pt>
                <c:pt idx="1">
                  <c:v>2762</c:v>
                </c:pt>
                <c:pt idx="2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87-4730-A8D0-8A34344F19FB}"/>
            </c:ext>
          </c:extLst>
        </c:ser>
        <c:ser>
          <c:idx val="1"/>
          <c:order val="1"/>
          <c:tx>
            <c:strRef>
              <c:f>'[Book1.xlsx]sql12'!$A$3</c:f>
              <c:strCache>
                <c:ptCount val="1"/>
                <c:pt idx="0">
                  <c:v>Short-term Customer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'[Book1.xlsx]sql12'!$B$1:$D$1</c:f>
              <c:strCache>
                <c:ptCount val="3"/>
                <c:pt idx="0">
                  <c:v>total_spending</c:v>
                </c:pt>
                <c:pt idx="1">
                  <c:v>basket_size</c:v>
                </c:pt>
                <c:pt idx="2">
                  <c:v>frequency</c:v>
                </c:pt>
              </c:strCache>
            </c:strRef>
          </c:cat>
          <c:val>
            <c:numRef>
              <c:f>'[Book1.xlsx]sql12'!$B$3:$D$3</c:f>
              <c:numCache>
                <c:formatCode>General</c:formatCode>
                <c:ptCount val="3"/>
                <c:pt idx="0">
                  <c:v>19468.349999999999</c:v>
                </c:pt>
                <c:pt idx="1">
                  <c:v>1995</c:v>
                </c:pt>
                <c:pt idx="2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87-4730-A8D0-8A34344F19F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90224"/>
        <c:axId val="62594064"/>
      </c:barChart>
      <c:catAx>
        <c:axId val="62590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594064"/>
        <c:crosses val="autoZero"/>
        <c:auto val="1"/>
        <c:lblAlgn val="ctr"/>
        <c:lblOffset val="100"/>
        <c:noMultiLvlLbl val="0"/>
      </c:catAx>
      <c:valAx>
        <c:axId val="625940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2590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Sales per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v>Total</c:v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Lit>
              <c:ptCount val="12"/>
              <c:pt idx="0">
                <c:v>Jan</c:v>
              </c:pt>
              <c:pt idx="1">
                <c:v>Feb</c:v>
              </c:pt>
              <c:pt idx="2">
                <c:v>Mar</c:v>
              </c:pt>
              <c:pt idx="3">
                <c:v>Apr</c:v>
              </c:pt>
              <c:pt idx="4">
                <c:v>May</c:v>
              </c:pt>
              <c:pt idx="5">
                <c:v>Jun</c:v>
              </c:pt>
              <c:pt idx="6">
                <c:v>Jul</c:v>
              </c:pt>
              <c:pt idx="7">
                <c:v>Aug</c:v>
              </c:pt>
              <c:pt idx="8">
                <c:v>Sep</c:v>
              </c:pt>
              <c:pt idx="9">
                <c:v>Oct</c:v>
              </c:pt>
              <c:pt idx="10">
                <c:v>Nov</c:v>
              </c:pt>
              <c:pt idx="11">
                <c:v>Dec</c:v>
              </c:pt>
            </c:strLit>
          </c:cat>
          <c:val>
            <c:numLit>
              <c:formatCode>General</c:formatCode>
              <c:ptCount val="12"/>
              <c:pt idx="0">
                <c:v>438.57</c:v>
              </c:pt>
              <c:pt idx="1">
                <c:v>414.81000000000006</c:v>
              </c:pt>
              <c:pt idx="2">
                <c:v>456.39</c:v>
              </c:pt>
              <c:pt idx="3">
                <c:v>442.52999999999992</c:v>
              </c:pt>
              <c:pt idx="4">
                <c:v>368.28000000000009</c:v>
              </c:pt>
              <c:pt idx="5">
                <c:v>380.16</c:v>
              </c:pt>
              <c:pt idx="6">
                <c:v>395.0100000000001</c:v>
              </c:pt>
              <c:pt idx="7">
                <c:v>426.69000000000011</c:v>
              </c:pt>
              <c:pt idx="8">
                <c:v>386.09999999999997</c:v>
              </c:pt>
              <c:pt idx="9">
                <c:v>345.50999999999982</c:v>
              </c:pt>
              <c:pt idx="10">
                <c:v>291.05999999999995</c:v>
              </c:pt>
              <c:pt idx="11">
                <c:v>364.32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0-28D7-4D4D-818E-1B51BE762B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9055744"/>
        <c:axId val="653754656"/>
      </c:lineChart>
      <c:catAx>
        <c:axId val="83905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3754656"/>
        <c:crosses val="autoZero"/>
        <c:auto val="1"/>
        <c:lblAlgn val="ctr"/>
        <c:lblOffset val="100"/>
        <c:noMultiLvlLbl val="0"/>
      </c:catAx>
      <c:valAx>
        <c:axId val="653754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905574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BE88F-681E-4A71-A966-F4C8515E0609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5DF8F-0444-4BE9-B4AC-CEF2FF2E7B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860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D1C93-E015-42E6-9B02-380B07C5DA43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2BBA-E93F-43B0-88A9-31E1D9972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69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D1C93-E015-42E6-9B02-380B07C5DA43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2BBA-E93F-43B0-88A9-31E1D9972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865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D1C93-E015-42E6-9B02-380B07C5DA43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2BBA-E93F-43B0-88A9-31E1D9972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801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D1C93-E015-42E6-9B02-380B07C5DA43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2BBA-E93F-43B0-88A9-31E1D9972C97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9829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D1C93-E015-42E6-9B02-380B07C5DA43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2BBA-E93F-43B0-88A9-31E1D9972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639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D1C93-E015-42E6-9B02-380B07C5DA43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2BBA-E93F-43B0-88A9-31E1D9972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084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D1C93-E015-42E6-9B02-380B07C5DA43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2BBA-E93F-43B0-88A9-31E1D9972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609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D1C93-E015-42E6-9B02-380B07C5DA43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2BBA-E93F-43B0-88A9-31E1D9972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719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D1C93-E015-42E6-9B02-380B07C5DA43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2BBA-E93F-43B0-88A9-31E1D9972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152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5E74F-6613-4043-F952-5F1F6B9C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11EDA-50D9-8FBC-CA49-4517DBB8C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0D78C-7DD7-5453-DE07-A6CD0F5A0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D1C93-E015-42E6-9B02-380B07C5DA43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649C5-8B9A-6BE0-094D-A3359111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52559-74B3-009E-C919-8C5B9872C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2BBA-E93F-43B0-88A9-31E1D9972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3510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291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D1C93-E015-42E6-9B02-380B07C5DA43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2BBA-E93F-43B0-88A9-31E1D9972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1294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1075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720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85B93-457D-2645-8006-56655BA16E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918" y="5270086"/>
            <a:ext cx="8117840" cy="1062134"/>
          </a:xfrm>
          <a:effectLst>
            <a:outerShdw blurRad="152422" dist="77657" sx="110000" sy="110000" algn="ctr" rotWithShape="0">
              <a:schemeClr val="tx1">
                <a:alpha val="93000"/>
              </a:schemeClr>
            </a:outerShdw>
          </a:effectLst>
        </p:spPr>
        <p:txBody>
          <a:bodyPr anchor="ctr" anchorCtr="0">
            <a:noAutofit/>
          </a:bodyPr>
          <a:lstStyle>
            <a:lvl1pPr marL="0" indent="0" algn="l">
              <a:buNone/>
              <a:defRPr sz="2000" cap="all" spc="0" baseline="0">
                <a:solidFill>
                  <a:schemeClr val="bg1"/>
                </a:solidFill>
                <a:effectLst>
                  <a:outerShdw blurRad="228600" dist="77470" dir="16200000" sx="103000" sy="103000" algn="ctr" rotWithShape="0">
                    <a:schemeClr val="tx1">
                      <a:alpha val="93000"/>
                    </a:schemeClr>
                  </a:outerShdw>
                </a:effectLst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1EE8A4-7ECF-7343-B9B1-32EB434C36FF}"/>
              </a:ext>
            </a:extLst>
          </p:cNvPr>
          <p:cNvSpPr/>
          <p:nvPr userDrawn="1"/>
        </p:nvSpPr>
        <p:spPr>
          <a:xfrm>
            <a:off x="0" y="3438706"/>
            <a:ext cx="9204267" cy="1709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38706"/>
            <a:ext cx="9204267" cy="1709927"/>
          </a:xfrm>
          <a:solidFill>
            <a:schemeClr val="accent1"/>
          </a:solidFill>
          <a:effectLst/>
        </p:spPr>
        <p:txBody>
          <a:bodyPr lIns="1554480" tIns="182880" anchor="ctr" anchorCtr="0">
            <a:noAutofit/>
          </a:bodyPr>
          <a:lstStyle>
            <a:lvl1pPr algn="l">
              <a:defRPr sz="7200">
                <a:solidFill>
                  <a:schemeClr val="bg2">
                    <a:lumMod val="75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8430117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85B93-457D-2645-8006-56655BA16E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918" y="4526866"/>
            <a:ext cx="6286255" cy="1427894"/>
          </a:xfrm>
          <a:effectLst>
            <a:outerShdw blurRad="152422" dist="77657" sx="110000" sy="110000" algn="ctr" rotWithShape="0">
              <a:schemeClr val="tx1">
                <a:alpha val="93000"/>
              </a:schemeClr>
            </a:outerShdw>
          </a:effectLst>
        </p:spPr>
        <p:txBody>
          <a:bodyPr anchor="ctr" anchorCtr="0">
            <a:normAutofit/>
          </a:bodyPr>
          <a:lstStyle>
            <a:lvl1pPr marL="0" indent="0" algn="l">
              <a:buNone/>
              <a:defRPr sz="1600" spc="0">
                <a:solidFill>
                  <a:schemeClr val="bg1"/>
                </a:solidFill>
                <a:effectLst>
                  <a:outerShdw blurRad="350742" sx="102000" sy="102000" algn="ctr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917" y="3371723"/>
            <a:ext cx="6286255" cy="1128589"/>
          </a:xfrm>
          <a:effectLst>
            <a:outerShdw blurRad="63500" dist="150885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 anchorCtr="0">
            <a:noAutofit/>
          </a:bodyPr>
          <a:lstStyle>
            <a:lvl1pPr algn="l">
              <a:defRPr sz="5400">
                <a:solidFill>
                  <a:schemeClr val="accent6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D18A3310-50EE-3142-930B-D378A2C7196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D1020E5D-288E-E247-868A-B07CC082BE33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285388" y="6356350"/>
            <a:ext cx="14292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5C55A823-31F2-AB4B-BB7C-DC2A8B833B6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61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2D9CC-6480-4575-B778-3317BDE47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365760"/>
            <a:ext cx="11219688" cy="1143000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A0AED2-5674-4222-8972-52689F444C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65A4F-AA3E-43FE-A847-E23C0669A46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067800" y="6356350"/>
            <a:ext cx="264566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6/15/XX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E53FA-20A3-4A6C-A6FF-3E65560A0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3776" y="6356350"/>
            <a:ext cx="99212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14D47D-F679-4E7B-BCBF-874BF928A5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776" y="1858963"/>
            <a:ext cx="11219688" cy="3829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5772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FFDD0CA-CA3A-6B4B-B159-01C6EA1B25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53538" y="0"/>
            <a:ext cx="3138461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2A4CD6-5B55-2241-968E-97DAA8580DCC}"/>
              </a:ext>
            </a:extLst>
          </p:cNvPr>
          <p:cNvSpPr/>
          <p:nvPr userDrawn="1"/>
        </p:nvSpPr>
        <p:spPr>
          <a:xfrm>
            <a:off x="0" y="0"/>
            <a:ext cx="905894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9A0273-17AD-8245-A2FA-D01083334A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85900" y="2532888"/>
            <a:ext cx="4876800" cy="3689350"/>
          </a:xfrm>
        </p:spPr>
        <p:txBody>
          <a:bodyPr>
            <a:noAutofit/>
          </a:bodyPr>
          <a:lstStyle>
            <a:lvl1pPr marL="0" indent="0">
              <a:buNone/>
              <a:defRPr sz="41300"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atin typeface="+mj-lt"/>
              </a:defRPr>
            </a:lvl1pPr>
            <a:lvl2pPr marL="457200" indent="0">
              <a:buNone/>
              <a:defRPr>
                <a:latin typeface="Elephant Pro" pitchFamily="2" charset="0"/>
              </a:defRPr>
            </a:lvl2pPr>
            <a:lvl3pPr marL="914400" indent="0">
              <a:buNone/>
              <a:defRPr>
                <a:latin typeface="Elephant Pro" pitchFamily="2" charset="0"/>
              </a:defRPr>
            </a:lvl3pPr>
            <a:lvl4pPr marL="1371600" indent="0">
              <a:buNone/>
              <a:defRPr>
                <a:latin typeface="Elephant Pro" pitchFamily="2" charset="0"/>
              </a:defRPr>
            </a:lvl4pPr>
            <a:lvl5pPr marL="1828800" indent="0">
              <a:buNone/>
              <a:defRPr>
                <a:latin typeface="Elephant Pro" pitchFamily="2" charset="0"/>
              </a:defRPr>
            </a:lvl5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79" y="736979"/>
            <a:ext cx="8052748" cy="1325563"/>
          </a:xfrm>
        </p:spPr>
        <p:txBody>
          <a:bodyPr anchor="ctr" anchorCtr="0">
            <a:normAutofit/>
          </a:bodyPr>
          <a:lstStyle>
            <a:lvl1pPr>
              <a:defRPr sz="540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9" y="2112264"/>
            <a:ext cx="3840480" cy="361552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86F08CA-81DF-F947-B8E0-693791CF007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99947" y="2112264"/>
            <a:ext cx="3840480" cy="361552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23D570B-86E3-CA47-81D9-EDC9161E0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53352" y="6356350"/>
            <a:ext cx="2087076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511E021-8C30-504E-A564-A97BE3ACC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 Placeholder 16">
            <a:extLst>
              <a:ext uri="{FF2B5EF4-FFF2-40B4-BE49-F238E27FC236}">
                <a16:creationId xmlns:a16="http://schemas.microsoft.com/office/drawing/2014/main" id="{BE541518-B2D8-2B49-A671-6816AB3669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865020" y="6356350"/>
            <a:ext cx="32980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31769781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6920FAD-32AF-2040-A860-343F103960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7999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6DD3F9-667C-DF4D-8A62-CB6D43B65D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2846" y="2550997"/>
            <a:ext cx="4669707" cy="4259377"/>
          </a:xfrm>
        </p:spPr>
        <p:txBody>
          <a:bodyPr anchor="t" anchorCtr="0">
            <a:noAutofit/>
          </a:bodyPr>
          <a:lstStyle>
            <a:lvl1pPr marL="0" indent="0">
              <a:buNone/>
              <a:defRPr sz="41300">
                <a:solidFill>
                  <a:schemeClr val="accent3">
                    <a:alpha val="40000"/>
                  </a:schemeClr>
                </a:solidFill>
                <a:latin typeface="+mj-lt"/>
              </a:defRPr>
            </a:lvl1pPr>
            <a:lvl2pPr marL="457200" indent="0">
              <a:buNone/>
              <a:defRPr sz="19900">
                <a:solidFill>
                  <a:schemeClr val="accent3">
                    <a:alpha val="40000"/>
                  </a:schemeClr>
                </a:solidFill>
                <a:latin typeface="+mj-lt"/>
              </a:defRPr>
            </a:lvl2pPr>
            <a:lvl3pPr marL="914400" indent="0">
              <a:buNone/>
              <a:defRPr sz="16600">
                <a:solidFill>
                  <a:schemeClr val="accent3">
                    <a:alpha val="40000"/>
                  </a:schemeClr>
                </a:solidFill>
                <a:latin typeface="+mj-lt"/>
              </a:defRPr>
            </a:lvl3pPr>
            <a:lvl4pPr marL="1371600" indent="0">
              <a:buNone/>
              <a:defRPr sz="13800">
                <a:solidFill>
                  <a:schemeClr val="accent3">
                    <a:alpha val="40000"/>
                  </a:schemeClr>
                </a:solidFill>
                <a:latin typeface="+mj-lt"/>
              </a:defRPr>
            </a:lvl4pPr>
            <a:lvl5pPr marL="1828800" indent="0">
              <a:buNone/>
              <a:defRPr sz="13800">
                <a:solidFill>
                  <a:schemeClr val="accent3">
                    <a:alpha val="4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6740CC-94D6-7C4B-A4B5-6E42F760302D}"/>
              </a:ext>
            </a:extLst>
          </p:cNvPr>
          <p:cNvSpPr/>
          <p:nvPr userDrawn="1"/>
        </p:nvSpPr>
        <p:spPr>
          <a:xfrm>
            <a:off x="6096001" y="0"/>
            <a:ext cx="6096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6639436-AAAE-FA4E-8766-8E980B9292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88916" y="6356350"/>
            <a:ext cx="3281511" cy="365125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2981B3D7-1407-6B44-A7B2-6AC1B511E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6788" y="6356350"/>
            <a:ext cx="13678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098318E-D0F8-004B-BE72-2F8AB949F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917" y="944457"/>
            <a:ext cx="5125755" cy="1130788"/>
          </a:xfrm>
        </p:spPr>
        <p:txBody>
          <a:bodyPr anchor="t" anchorCtr="0">
            <a:normAutofit/>
          </a:bodyPr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12BBA9E-4372-3F49-98B6-EF81225A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916" y="2125820"/>
            <a:ext cx="4983480" cy="378772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44A393A-1B5E-6F4D-A879-945404068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76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6920FAD-32AF-2040-A860-343F103960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7999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6740CC-94D6-7C4B-A4B5-6E42F760302D}"/>
              </a:ext>
            </a:extLst>
          </p:cNvPr>
          <p:cNvSpPr/>
          <p:nvPr userDrawn="1"/>
        </p:nvSpPr>
        <p:spPr>
          <a:xfrm>
            <a:off x="6096001" y="0"/>
            <a:ext cx="6096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6639436-AAAE-FA4E-8766-8E980B9292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88916" y="6356350"/>
            <a:ext cx="3281511" cy="365125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2981B3D7-1407-6B44-A7B2-6AC1B511E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6788" y="6356350"/>
            <a:ext cx="13678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098318E-D0F8-004B-BE72-2F8AB949F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917" y="944457"/>
            <a:ext cx="5125755" cy="1130788"/>
          </a:xfrm>
        </p:spPr>
        <p:txBody>
          <a:bodyPr anchor="t" anchorCtr="0">
            <a:normAutofit/>
          </a:bodyPr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12BBA9E-4372-3F49-98B6-EF81225A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916" y="2642616"/>
            <a:ext cx="4983480" cy="326440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44A393A-1B5E-6F4D-A879-945404068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511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2CC91C-66CB-964D-8640-FF553C4B3F68}"/>
              </a:ext>
            </a:extLst>
          </p:cNvPr>
          <p:cNvSpPr/>
          <p:nvPr userDrawn="1"/>
        </p:nvSpPr>
        <p:spPr>
          <a:xfrm>
            <a:off x="6090674" y="0"/>
            <a:ext cx="61013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3F23101-BBDC-6E48-B061-F3188397AB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6090674" cy="5178129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9DF78D-9689-404B-893B-D81AEFD60B61}"/>
              </a:ext>
            </a:extLst>
          </p:cNvPr>
          <p:cNvSpPr/>
          <p:nvPr userDrawn="1"/>
        </p:nvSpPr>
        <p:spPr>
          <a:xfrm>
            <a:off x="0" y="5178129"/>
            <a:ext cx="6090674" cy="16798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56CEBF45-08BC-D246-B09E-E89788D92FD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016332" y="6356350"/>
            <a:ext cx="2704893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EF3B1B5E-97CC-B343-8C1F-44F4A15CE6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6788" y="6356350"/>
            <a:ext cx="136788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2356286-04CD-1746-8B54-61C0FA0D47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3591" y="944457"/>
            <a:ext cx="5131081" cy="1130788"/>
          </a:xfrm>
        </p:spPr>
        <p:txBody>
          <a:bodyPr anchor="t" anchorCtr="0"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ECF47222-7082-7A4F-B539-2B7DA6420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590" y="2084832"/>
            <a:ext cx="4983480" cy="37877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4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BD1385E9-4181-6945-827C-BD08E7653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583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Photos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8" y="447317"/>
            <a:ext cx="8163532" cy="974050"/>
          </a:xfrm>
        </p:spPr>
        <p:txBody>
          <a:bodyPr anchor="ctr" anchorCtr="0">
            <a:normAutofit/>
          </a:bodyPr>
          <a:lstStyle>
            <a:lvl1pPr algn="l">
              <a:defRPr sz="54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0DAE41A5-2144-F245-AB20-E2DF07E99F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0255" y="2059572"/>
            <a:ext cx="2560320" cy="1018207"/>
          </a:xfrm>
        </p:spPr>
        <p:txBody>
          <a:bodyPr>
            <a:noAutofit/>
          </a:bodyPr>
          <a:lstStyle>
            <a:lvl1pPr marL="0" indent="0">
              <a:buNone/>
              <a:defRPr sz="720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E9F041-C87F-8F43-8E51-AB5DD0B327A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11675" y="3103182"/>
            <a:ext cx="2560320" cy="609600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685202-379C-1547-948B-E51BF6A4F69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2917" y="3776472"/>
            <a:ext cx="2560320" cy="2163351"/>
          </a:xfrm>
        </p:spPr>
        <p:txBody>
          <a:bodyPr>
            <a:noAutofit/>
          </a:bodyPr>
          <a:lstStyle>
            <a:lvl1pPr marL="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id="{0CE1110F-B298-B541-BFDE-B0E07F7851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62052" y="2059572"/>
            <a:ext cx="2560320" cy="1018207"/>
          </a:xfrm>
        </p:spPr>
        <p:txBody>
          <a:bodyPr>
            <a:noAutofit/>
          </a:bodyPr>
          <a:lstStyle>
            <a:lvl1pPr marL="0" indent="0">
              <a:buNone/>
              <a:defRPr sz="720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$00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262191D7-447F-C149-98BD-B72403F0CE6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343472" y="3103182"/>
            <a:ext cx="2560320" cy="609600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40321E8F-68AC-0946-AD35-70EAD7D12FB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24712" y="3776472"/>
            <a:ext cx="2560320" cy="2163351"/>
          </a:xfrm>
        </p:spPr>
        <p:txBody>
          <a:bodyPr>
            <a:noAutofit/>
          </a:bodyPr>
          <a:lstStyle>
            <a:lvl1pPr marL="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id="{A771C33E-C77C-8C46-AFAE-330A56B0EC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47783" y="2059572"/>
            <a:ext cx="2508668" cy="1018207"/>
          </a:xfrm>
        </p:spPr>
        <p:txBody>
          <a:bodyPr>
            <a:noAutofit/>
          </a:bodyPr>
          <a:lstStyle>
            <a:lvl1pPr marL="0" indent="0">
              <a:buNone/>
              <a:defRPr sz="720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442F76F2-61F6-5748-9924-28BCE2D669B8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129203" y="3103182"/>
            <a:ext cx="2527247" cy="609600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Content Placeholder 4">
            <a:extLst>
              <a:ext uri="{FF2B5EF4-FFF2-40B4-BE49-F238E27FC236}">
                <a16:creationId xmlns:a16="http://schemas.microsoft.com/office/drawing/2014/main" id="{4FBB18F0-1B37-BB4D-8805-1060DC42C458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099048" y="3776472"/>
            <a:ext cx="2557402" cy="2163351"/>
          </a:xfrm>
        </p:spPr>
        <p:txBody>
          <a:bodyPr>
            <a:noAutofit/>
          </a:bodyPr>
          <a:lstStyle>
            <a:lvl1pPr marL="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C4DC40-934B-2F47-BCFA-5952BEE68E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7764" y="0"/>
            <a:ext cx="3044952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92C2F78E-AAC9-304E-8939-1489078E6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6" name="Date Placeholder 3">
            <a:extLst>
              <a:ext uri="{FF2B5EF4-FFF2-40B4-BE49-F238E27FC236}">
                <a16:creationId xmlns:a16="http://schemas.microsoft.com/office/drawing/2014/main" id="{22CDA81B-D223-2940-BCAD-E9E908E36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69374" y="6356350"/>
            <a:ext cx="2087076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  <a:endParaRPr lang="en-US" dirty="0"/>
          </a:p>
        </p:txBody>
      </p:sp>
      <p:sp>
        <p:nvSpPr>
          <p:cNvPr id="57" name="Footer Placeholder 16">
            <a:extLst>
              <a:ext uri="{FF2B5EF4-FFF2-40B4-BE49-F238E27FC236}">
                <a16:creationId xmlns:a16="http://schemas.microsoft.com/office/drawing/2014/main" id="{17CB3272-A681-F44E-8E30-0DB937550EF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2865020" y="6356350"/>
            <a:ext cx="32980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166592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D1C93-E015-42E6-9B02-380B07C5DA43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2BBA-E93F-43B0-88A9-31E1D9972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7586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855C320-6D70-974D-AD87-3EEFC128B3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049524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C68FA9-F7C6-0245-97E0-B8475C0082DA}"/>
              </a:ext>
            </a:extLst>
          </p:cNvPr>
          <p:cNvSpPr/>
          <p:nvPr userDrawn="1"/>
        </p:nvSpPr>
        <p:spPr>
          <a:xfrm>
            <a:off x="3049525" y="1"/>
            <a:ext cx="9142476" cy="1728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2005B53-16AE-6245-A669-FFC152CE2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2441" y="2480479"/>
            <a:ext cx="2562629" cy="31810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3160948A-B0E0-C146-BE25-49A0EEB08FB6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391238" y="2480479"/>
            <a:ext cx="2562629" cy="31810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8877D5D4-CC79-6349-BA9D-0BE5AFC2186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9239511" y="2480479"/>
            <a:ext cx="2475162" cy="31810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3DB894E3-7E74-094D-BCC8-5E86F34B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440" y="428844"/>
            <a:ext cx="8172231" cy="1014979"/>
          </a:xfrm>
        </p:spPr>
        <p:txBody>
          <a:bodyPr anchor="ctr" anchorCtr="0"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841B8290-28DF-BD48-8410-062B0B977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5" name="Footer Placeholder 4">
            <a:extLst>
              <a:ext uri="{FF2B5EF4-FFF2-40B4-BE49-F238E27FC236}">
                <a16:creationId xmlns:a16="http://schemas.microsoft.com/office/drawing/2014/main" id="{F5DCEB1E-BA29-B849-88A4-B9DA30431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7948" y="6356350"/>
            <a:ext cx="2649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6" name="Date Placeholder 3">
            <a:extLst>
              <a:ext uri="{FF2B5EF4-FFF2-40B4-BE49-F238E27FC236}">
                <a16:creationId xmlns:a16="http://schemas.microsoft.com/office/drawing/2014/main" id="{C185ECBC-03C3-E144-B7F4-D2E6D1BDD090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285388" y="6356350"/>
            <a:ext cx="14292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09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294FD0-6F49-224D-8A3D-7F093316B689}"/>
              </a:ext>
            </a:extLst>
          </p:cNvPr>
          <p:cNvSpPr/>
          <p:nvPr userDrawn="1"/>
        </p:nvSpPr>
        <p:spPr>
          <a:xfrm>
            <a:off x="0" y="5178127"/>
            <a:ext cx="12192000" cy="16798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A3E1A-041F-984E-A7D9-6513B549E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7" y="5614416"/>
            <a:ext cx="11430000" cy="914400"/>
          </a:xfrm>
        </p:spPr>
        <p:txBody>
          <a:bodyPr anchor="ctr" anchorCtr="0"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4192A07-0E1B-E24D-93FD-2A7E2958DE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517812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857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4F338E0-1063-4148-8770-A99F9D7362D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2917" y="2245545"/>
            <a:ext cx="11221755" cy="396793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DB69A96E-B20D-CB48-8E2A-EFE0AC8154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3ABA4509-3D86-7348-997A-E8B425B71E4B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285388" y="6356350"/>
            <a:ext cx="14292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FFE904A6-6E84-974C-AAF1-42BF4585906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D3A8E03D-B6D2-2346-B64A-E9A47BD8E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7" y="365125"/>
            <a:ext cx="11221755" cy="1143645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4FBDFEF7-18A4-064F-B6D7-D5FDB16AEB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917" y="1261872"/>
            <a:ext cx="11221755" cy="649435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59223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B40C318E-02CD-4231-855A-9E2585B3357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3776" y="2236861"/>
            <a:ext cx="1278419" cy="8925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5200" b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dirty="0"/>
              <a:t>0X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B581016C-E2F6-4033-B460-95B989076F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93776" y="3621024"/>
            <a:ext cx="1278419" cy="8925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5200" b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dirty="0"/>
              <a:t>0X</a:t>
            </a:r>
          </a:p>
        </p:txBody>
      </p:sp>
      <p:sp>
        <p:nvSpPr>
          <p:cNvPr id="27" name="Content Placeholder 13">
            <a:extLst>
              <a:ext uri="{FF2B5EF4-FFF2-40B4-BE49-F238E27FC236}">
                <a16:creationId xmlns:a16="http://schemas.microsoft.com/office/drawing/2014/main" id="{8E672417-C677-4098-8C4C-4516A06940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93776" y="5010912"/>
            <a:ext cx="1278419" cy="8925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5200" b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dirty="0"/>
              <a:t>0X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962F5FC-D6A2-7649-8188-ABED4BC614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59152" y="4873752"/>
            <a:ext cx="4123475" cy="3314699"/>
          </a:xfrm>
        </p:spPr>
        <p:txBody>
          <a:bodyPr anchor="b" anchorCtr="0">
            <a:noAutofit/>
          </a:bodyPr>
          <a:lstStyle>
            <a:lvl1pPr marL="0" indent="0" algn="r">
              <a:buNone/>
              <a:defRPr sz="38000">
                <a:solidFill>
                  <a:schemeClr val="accent3">
                    <a:lumMod val="40000"/>
                    <a:lumOff val="60000"/>
                    <a:alpha val="15000"/>
                  </a:schemeClr>
                </a:solidFill>
                <a:latin typeface="+mj-lt"/>
              </a:defRPr>
            </a:lvl1pPr>
            <a:lvl2pPr marL="457200" indent="0" algn="r">
              <a:buNone/>
              <a:defRPr sz="38000">
                <a:solidFill>
                  <a:schemeClr val="accent3">
                    <a:lumMod val="40000"/>
                    <a:lumOff val="60000"/>
                    <a:alpha val="15000"/>
                  </a:schemeClr>
                </a:solidFill>
                <a:latin typeface="+mj-lt"/>
              </a:defRPr>
            </a:lvl2pPr>
            <a:lvl3pPr marL="914400" indent="0" algn="r">
              <a:buNone/>
              <a:defRPr sz="38000">
                <a:solidFill>
                  <a:schemeClr val="accent3">
                    <a:lumMod val="40000"/>
                    <a:lumOff val="60000"/>
                    <a:alpha val="15000"/>
                  </a:schemeClr>
                </a:solidFill>
                <a:latin typeface="+mj-lt"/>
              </a:defRPr>
            </a:lvl3pPr>
            <a:lvl4pPr marL="1371600" indent="0" algn="r">
              <a:buNone/>
              <a:defRPr sz="38000">
                <a:solidFill>
                  <a:schemeClr val="accent3">
                    <a:lumMod val="40000"/>
                    <a:lumOff val="60000"/>
                    <a:alpha val="15000"/>
                  </a:schemeClr>
                </a:solidFill>
                <a:latin typeface="+mj-lt"/>
              </a:defRPr>
            </a:lvl4pPr>
            <a:lvl5pPr marL="1828800" indent="0" algn="r">
              <a:buNone/>
              <a:defRPr sz="38000">
                <a:solidFill>
                  <a:schemeClr val="accent3">
                    <a:lumMod val="40000"/>
                    <a:lumOff val="60000"/>
                    <a:alpha val="1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$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DCE995A-F8D0-1445-A45D-6892D56C71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37944" y="2331957"/>
            <a:ext cx="3895868" cy="6617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2">
                    <a:lumMod val="7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2603796F-6D80-4E24-B830-B73D8DB4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837944" y="3716120"/>
            <a:ext cx="3895868" cy="6617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2">
                    <a:lumMod val="7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Content Placeholder 13">
            <a:extLst>
              <a:ext uri="{FF2B5EF4-FFF2-40B4-BE49-F238E27FC236}">
                <a16:creationId xmlns:a16="http://schemas.microsoft.com/office/drawing/2014/main" id="{A54CA726-0316-40AD-B560-E6E7F3D03A01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837944" y="5106008"/>
            <a:ext cx="3895868" cy="6617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2">
                    <a:lumMod val="7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F988B55-7C73-F740-AAF7-547259C1D4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12812" y="1728778"/>
            <a:ext cx="6079187" cy="512922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0130D5-C286-8343-8017-5225BAF808C1}"/>
              </a:ext>
            </a:extLst>
          </p:cNvPr>
          <p:cNvSpPr/>
          <p:nvPr userDrawn="1"/>
        </p:nvSpPr>
        <p:spPr>
          <a:xfrm>
            <a:off x="0" y="2477"/>
            <a:ext cx="12191999" cy="1728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33F983ED-51BD-8243-A6D7-C504110FB55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2621591" y="6356350"/>
            <a:ext cx="3126096" cy="365125"/>
          </a:xfrm>
        </p:spPr>
        <p:txBody>
          <a:bodyPr/>
          <a:lstStyle>
            <a:lvl1pPr algn="r">
              <a:defRPr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1A02D31A-236E-B349-AB3A-C908073D9DAB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346790" y="6356350"/>
            <a:ext cx="135229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18069678-06F6-1A4D-888A-367029ED3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731EB5E-9894-5944-9BB4-C43DAD108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6" y="54864"/>
            <a:ext cx="11320272" cy="167335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85899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F988B55-7C73-F740-AAF7-547259C1D4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2952" y="0"/>
            <a:ext cx="6099048" cy="514863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0130D5-C286-8343-8017-5225BAF808C1}"/>
              </a:ext>
            </a:extLst>
          </p:cNvPr>
          <p:cNvSpPr/>
          <p:nvPr userDrawn="1"/>
        </p:nvSpPr>
        <p:spPr>
          <a:xfrm>
            <a:off x="6092952" y="5129225"/>
            <a:ext cx="6099048" cy="1728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DCE995A-F8D0-1445-A45D-6892D56C71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2918" y="571500"/>
            <a:ext cx="5107118" cy="5563293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33F983ED-51BD-8243-A6D7-C504110FB55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2621591" y="6356350"/>
            <a:ext cx="2978444" cy="365125"/>
          </a:xfrm>
        </p:spPr>
        <p:txBody>
          <a:bodyPr/>
          <a:lstStyle>
            <a:lvl1pPr algn="r">
              <a:defRPr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1A02D31A-236E-B349-AB3A-C908073D9DAB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346790" y="6356350"/>
            <a:ext cx="1367882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731EB5E-9894-5944-9BB4-C43DAD108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69" y="5444373"/>
            <a:ext cx="4920583" cy="1143645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666C3E51-41CC-A742-805A-C58485A76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1875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CFD71-0872-634C-A6AF-7F54FDCEFA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67949" y="3511296"/>
            <a:ext cx="2496312" cy="215345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F6EC6B9-0C18-4FFF-B4F8-1ACEDDD207A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453894" y="3511296"/>
            <a:ext cx="2615184" cy="215345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A6FEBE89-93F7-4338-9ECA-FE802D71979D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9462038" y="3511296"/>
            <a:ext cx="2048256" cy="215345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8571E88-3094-421E-8A4A-03A36D2D24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68700" y="2621592"/>
            <a:ext cx="73025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B7B08329-0C23-4838-8FA8-51FDF6A8FEA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53894" y="2621592"/>
            <a:ext cx="73025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AE0FE560-C868-4602-8298-A6BD06C5EAA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468915" y="2621592"/>
            <a:ext cx="73025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B9C028-F330-3240-A65B-06CDCADC1A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3044952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4B2EA3C-9C79-2245-A7B7-ACCA615B5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7948" y="6356350"/>
            <a:ext cx="2649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8BA37BA-03A2-5C4E-82D5-3B9439F61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0A178069-B4D4-2D45-ABBC-CC29947FE3F0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285388" y="6356350"/>
            <a:ext cx="14292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2924316E-D172-EC4E-A6A7-6AA19A58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7948" y="365125"/>
            <a:ext cx="8146724" cy="1143645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0B629AF4-134C-4748-A752-1763CA620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67948" y="1316736"/>
            <a:ext cx="8146724" cy="649435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40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69498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D3B8D75-6B10-9447-B5A5-915564B149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3504" y="2361606"/>
            <a:ext cx="2276856" cy="22606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72705F2C-1825-0440-83D2-2EE05E0D06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11296" y="2361606"/>
            <a:ext cx="2276856" cy="22606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5278A30-5578-C142-9C42-1BC018A282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7376" y="2361606"/>
            <a:ext cx="2276856" cy="22606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37643B00-2ED4-E345-970A-099755FD3F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81744" y="2361606"/>
            <a:ext cx="2276856" cy="22606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3C2A7B-004A-6944-9A08-8A5A142887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3504" y="4764024"/>
            <a:ext cx="2347067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6EF996A9-9D54-1B4A-AD33-90E32A3ABD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504" y="5026714"/>
            <a:ext cx="2347067" cy="274320"/>
          </a:xfrm>
        </p:spPr>
        <p:txBody>
          <a:bodyPr lIns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6FA6F28-6734-0347-851C-F4834CE1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296" y="4764024"/>
            <a:ext cx="2347067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4271280C-64AE-AD4D-AB89-068820A6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11296" y="5026714"/>
            <a:ext cx="2347067" cy="274320"/>
          </a:xfrm>
        </p:spPr>
        <p:txBody>
          <a:bodyPr lIns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43EC4F5D-6060-D44A-AA11-7D91B388F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37376" y="4764024"/>
            <a:ext cx="23317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83FAE66-0948-F840-B835-8C2A2BFD9B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7376" y="5026714"/>
            <a:ext cx="2331720" cy="274320"/>
          </a:xfrm>
        </p:spPr>
        <p:txBody>
          <a:bodyPr lIns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D50DA907-6313-0542-99CF-7EAEA36FEB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81744" y="4764024"/>
            <a:ext cx="2332882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E629D646-8650-0249-9329-D5B0827550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81744" y="5026714"/>
            <a:ext cx="2332882" cy="274320"/>
          </a:xfrm>
        </p:spPr>
        <p:txBody>
          <a:bodyPr lIns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12E59B1-A6F6-694C-A6E9-74D1D17DFAA8}"/>
              </a:ext>
            </a:extLst>
          </p:cNvPr>
          <p:cNvSpPr/>
          <p:nvPr userDrawn="1"/>
        </p:nvSpPr>
        <p:spPr>
          <a:xfrm>
            <a:off x="-5326" y="0"/>
            <a:ext cx="12208042" cy="1728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012CB6C2-8938-6442-8261-95818D6B720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9" name="Date Placeholder 3">
            <a:extLst>
              <a:ext uri="{FF2B5EF4-FFF2-40B4-BE49-F238E27FC236}">
                <a16:creationId xmlns:a16="http://schemas.microsoft.com/office/drawing/2014/main" id="{A85C6B76-F9A5-5F42-9C52-6FB7B7784141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285388" y="6356350"/>
            <a:ext cx="142928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C2936759-3855-E144-8703-79F4224F2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FE32960-3616-C44A-82B2-EE3A9BC5F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7" y="365125"/>
            <a:ext cx="11221755" cy="1143645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53120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C4839BE7-AF0B-364A-9D3D-497DCD209D1B}"/>
              </a:ext>
            </a:extLst>
          </p:cNvPr>
          <p:cNvSpPr/>
          <p:nvPr userDrawn="1"/>
        </p:nvSpPr>
        <p:spPr>
          <a:xfrm>
            <a:off x="-5326" y="0"/>
            <a:ext cx="12197326" cy="1728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D3B8D75-6B10-9447-B5A5-915564B149B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76072" y="21202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3C2A7B-004A-6944-9A08-8A5A142887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6072" y="3344165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6EF996A9-9D54-1B4A-AD33-90E32A3ABD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6072" y="3642434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6BB2E4EC-B8A1-CD41-9057-9AE6A7882BB2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557016" y="21202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CB8AD6F6-1B62-494C-8767-CC218F0E49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57016" y="3344165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A812F38-0F8B-6444-AD60-2F65D017B2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57016" y="3642434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3A006211-ACE1-FE46-9F10-A3D8E80651A2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6556248" y="21202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1629A601-A52F-B84C-8138-62D4E4BB4B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6248" y="3344165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5AA874B1-682E-8846-A923-D1F12920B9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56248" y="3642434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9D6FBD27-4D0C-784C-8752-36876C0C0E82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9601200" y="21202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6DCEB387-598F-6945-AF2B-1145D25DF9E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01200" y="3344165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FB68E8FC-0520-4544-AFF4-3642E9F0C29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01200" y="3642434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BD637557-7B78-3747-9BC4-F35FDBF7FE45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76072" y="42225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6E96B315-B471-8641-8867-F0EEE8BB1E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6072" y="5441767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00A98649-AF92-9A43-A80B-27DB0DECCB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76072" y="5740036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5AB0D830-FF86-F646-A1A1-ADC6E62FFEC4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3557016" y="42225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DE8B90F1-E53D-1C48-8451-7BFC71569DE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57016" y="5441767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48A5CECD-022B-FE45-9374-D1FC6E00B2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57016" y="5740036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EC6367FB-3595-7148-82EC-13C6CE694097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6556248" y="42225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29AD5401-C04B-3747-9C6B-AC62F2F425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56248" y="5441767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AC220BBF-86B3-FC42-AC65-ABE1E3DB1B8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56248" y="5740036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52" name="Picture Placeholder 6">
            <a:extLst>
              <a:ext uri="{FF2B5EF4-FFF2-40B4-BE49-F238E27FC236}">
                <a16:creationId xmlns:a16="http://schemas.microsoft.com/office/drawing/2014/main" id="{27BC8E2E-95DD-C34C-AF57-82911379D8EC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9601200" y="42225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B4A1BEFC-2921-144C-A93E-29B4C083EC2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1200" y="5441767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6E2FDF3E-9C43-FC49-8286-1174132AA15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01200" y="5740036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761268EF-00C0-F041-B0CD-4C802A4AA3DE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6BB5CE9A-A1C7-6947-8F40-0E674879C063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10285388" y="6356350"/>
            <a:ext cx="14292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  <a:endParaRPr lang="en-US" dirty="0"/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1702F4E2-9AFB-D94B-9F56-09D2B566A9C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75659A7F-A0AB-4B4A-9088-90D5276E4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7" y="365125"/>
            <a:ext cx="11221755" cy="1143645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81891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D52A35E-A8EB-2B4B-BDBE-FAB2DD34F2B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044201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0F149E-5163-3642-98ED-A1D662A9639C}"/>
              </a:ext>
            </a:extLst>
          </p:cNvPr>
          <p:cNvSpPr/>
          <p:nvPr userDrawn="1"/>
        </p:nvSpPr>
        <p:spPr>
          <a:xfrm>
            <a:off x="3044201" y="2"/>
            <a:ext cx="9193404" cy="17287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A7CA7-6EF9-BE47-83CC-59F8DEF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7118" y="428844"/>
            <a:ext cx="8177554" cy="1014979"/>
          </a:xfrm>
        </p:spPr>
        <p:txBody>
          <a:bodyPr anchor="ctr" anchorCtr="0">
            <a:normAutofit/>
          </a:bodyPr>
          <a:lstStyle>
            <a:lvl1pPr algn="l"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4F10B97-63CB-6B4D-8AA0-A27F4F59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7181" y="2395728"/>
            <a:ext cx="3721653" cy="369417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spcBef>
                <a:spcPts val="400"/>
              </a:spcBef>
              <a:buNone/>
              <a:defRPr sz="14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BB3621C-CFFA-684E-BF2E-38B3E003431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946723" y="2395728"/>
            <a:ext cx="3767949" cy="369417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spcBef>
                <a:spcPts val="400"/>
              </a:spcBef>
              <a:buNone/>
              <a:defRPr sz="14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81F050A6-EA83-E74A-B437-9CE650A49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575460F1-C651-F546-B045-03A112F08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7948" y="6356350"/>
            <a:ext cx="2649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EBDA48E1-37F9-284F-8F7F-426F4063D06A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285388" y="6356350"/>
            <a:ext cx="14292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444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7E13EF0-6E32-8E44-B09A-9B746B2D25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12812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E1975B-7553-C840-BF64-61486AF5C4C0}"/>
              </a:ext>
            </a:extLst>
          </p:cNvPr>
          <p:cNvSpPr/>
          <p:nvPr userDrawn="1"/>
        </p:nvSpPr>
        <p:spPr>
          <a:xfrm>
            <a:off x="6112812" y="0"/>
            <a:ext cx="607918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oter Placeholder 22">
            <a:extLst>
              <a:ext uri="{FF2B5EF4-FFF2-40B4-BE49-F238E27FC236}">
                <a16:creationId xmlns:a16="http://schemas.microsoft.com/office/drawing/2014/main" id="{CA0C724A-FAD9-E146-A1C8-EBAE3739D2E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583590" y="6356350"/>
            <a:ext cx="2704893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219A6394-C717-394F-8623-E4D3D24F5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6790" y="6356350"/>
            <a:ext cx="136788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2">
                    <a:lumMod val="75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6/15/XX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EE49E08-B4B7-D941-8502-9C8CE598A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557EA6-ABC6-F740-833E-ED900088C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729" y="944457"/>
            <a:ext cx="5108943" cy="1130788"/>
          </a:xfrm>
        </p:spPr>
        <p:txBody>
          <a:bodyPr anchor="t" anchorCtr="0"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F6BE1F8-2B6C-B747-9F21-ECF2386BE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5727" y="2125820"/>
            <a:ext cx="5108943" cy="378772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5560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D1C93-E015-42E6-9B02-380B07C5DA43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2BBA-E93F-43B0-88A9-31E1D9972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653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D1C93-E015-42E6-9B02-380B07C5DA43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2BBA-E93F-43B0-88A9-31E1D9972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69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D1C93-E015-42E6-9B02-380B07C5DA43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2BBA-E93F-43B0-88A9-31E1D9972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806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D1C93-E015-42E6-9B02-380B07C5DA43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2BBA-E93F-43B0-88A9-31E1D9972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932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D1C93-E015-42E6-9B02-380B07C5DA43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2BBA-E93F-43B0-88A9-31E1D9972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295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D1C93-E015-42E6-9B02-380B07C5DA43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2BBA-E93F-43B0-88A9-31E1D9972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22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4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03D1C93-E015-42E6-9B02-380B07C5DA43}" type="datetimeFigureOut">
              <a:rPr lang="en-IN" smtClean="0"/>
              <a:t>05-12-2024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6472BBA-E93F-43B0-88A9-31E1D9972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72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168" r:id="rId2"/>
    <p:sldLayoutId id="2147484169" r:id="rId3"/>
    <p:sldLayoutId id="2147484170" r:id="rId4"/>
    <p:sldLayoutId id="2147484171" r:id="rId5"/>
    <p:sldLayoutId id="2147484172" r:id="rId6"/>
    <p:sldLayoutId id="2147484173" r:id="rId7"/>
    <p:sldLayoutId id="2147484174" r:id="rId8"/>
    <p:sldLayoutId id="2147484175" r:id="rId9"/>
    <p:sldLayoutId id="2147484176" r:id="rId10"/>
    <p:sldLayoutId id="2147484177" r:id="rId11"/>
    <p:sldLayoutId id="2147484178" r:id="rId12"/>
    <p:sldLayoutId id="2147484179" r:id="rId13"/>
    <p:sldLayoutId id="2147484180" r:id="rId14"/>
    <p:sldLayoutId id="2147484181" r:id="rId15"/>
    <p:sldLayoutId id="2147484182" r:id="rId16"/>
    <p:sldLayoutId id="2147484183" r:id="rId17"/>
    <p:sldLayoutId id="2147484184" r:id="rId18"/>
    <p:sldLayoutId id="2147484197" r:id="rId19"/>
    <p:sldLayoutId id="2147484198" r:id="rId20"/>
    <p:sldLayoutId id="2147484199" r:id="rId21"/>
    <p:sldLayoutId id="2147484201" r:id="rId22"/>
    <p:sldLayoutId id="2147484202" r:id="rId23"/>
    <p:sldLayoutId id="2147484203" r:id="rId24"/>
    <p:sldLayoutId id="2147484204" r:id="rId25"/>
    <p:sldLayoutId id="2147484205" r:id="rId26"/>
    <p:sldLayoutId id="2147484206" r:id="rId27"/>
    <p:sldLayoutId id="2147484207" r:id="rId28"/>
    <p:sldLayoutId id="2147484208" r:id="rId29"/>
    <p:sldLayoutId id="2147484209" r:id="rId30"/>
    <p:sldLayoutId id="2147484211" r:id="rId31"/>
    <p:sldLayoutId id="2147484212" r:id="rId32"/>
    <p:sldLayoutId id="2147484213" r:id="rId33"/>
    <p:sldLayoutId id="2147484214" r:id="rId34"/>
    <p:sldLayoutId id="2147484215" r:id="rId35"/>
    <p:sldLayoutId id="2147484216" r:id="rId36"/>
    <p:sldLayoutId id="2147484217" r:id="rId37"/>
    <p:sldLayoutId id="2147484218" r:id="rId38"/>
    <p:sldLayoutId id="2147484219" r:id="rId3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33474" cy="68580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5301623" y="1365936"/>
            <a:ext cx="6585578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Corben" panose="020B0604020202020204" charset="0"/>
                <a:ea typeface="Corben" pitchFamily="34" charset="-122"/>
                <a:cs typeface="Corben" pitchFamily="34" charset="-120"/>
              </a:rPr>
              <a:t>Chinook Music Services Sales Analysis</a:t>
            </a:r>
            <a:endParaRPr lang="en-US" sz="4400" dirty="0">
              <a:latin typeface="Corben" panose="020B0604020202020204" charset="0"/>
            </a:endParaRPr>
          </a:p>
        </p:txBody>
      </p:sp>
      <p:sp>
        <p:nvSpPr>
          <p:cNvPr id="13" name="Text 1"/>
          <p:cNvSpPr/>
          <p:nvPr/>
        </p:nvSpPr>
        <p:spPr>
          <a:xfrm>
            <a:off x="5301623" y="3123655"/>
            <a:ext cx="658557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Text 3"/>
          <p:cNvSpPr/>
          <p:nvPr/>
        </p:nvSpPr>
        <p:spPr>
          <a:xfrm>
            <a:off x="5301623" y="4813391"/>
            <a:ext cx="262350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Shahbaaz Shaikh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5832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/>
          <p:cNvSpPr/>
          <p:nvPr/>
        </p:nvSpPr>
        <p:spPr>
          <a:xfrm>
            <a:off x="661492" y="755750"/>
            <a:ext cx="5369421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Customer Segmentation</a:t>
            </a:r>
            <a:endParaRPr lang="en-US" sz="4400" dirty="0"/>
          </a:p>
        </p:txBody>
      </p:sp>
      <p:sp>
        <p:nvSpPr>
          <p:cNvPr id="9" name="Text 1"/>
          <p:cNvSpPr/>
          <p:nvPr/>
        </p:nvSpPr>
        <p:spPr>
          <a:xfrm>
            <a:off x="661492" y="181887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Top Spenders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661492" y="2303165"/>
            <a:ext cx="5203924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Nobile" panose="020B0604020202020204" charset="0"/>
              </a:rPr>
              <a:t>Jack Smith, the highest spender in the USA, presents an opportunity to enhance loyalty programs.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Nobile" panose="020B0604020202020204" charset="0"/>
              </a:rPr>
              <a:t>A tiered system with exclusive discounts and personalized offers can boost engagement.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Nobile" panose="020B0604020202020204" charset="0"/>
              </a:rPr>
              <a:t>Personalized offers based on their purchase history, such as preferred genres and buying frequency, can drive sales.</a:t>
            </a:r>
          </a:p>
        </p:txBody>
      </p:sp>
      <p:sp>
        <p:nvSpPr>
          <p:cNvPr id="11" name="Text 3"/>
          <p:cNvSpPr/>
          <p:nvPr/>
        </p:nvSpPr>
        <p:spPr>
          <a:xfrm>
            <a:off x="6332935" y="181887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Genre Preferences</a:t>
            </a:r>
            <a:endParaRPr lang="en-US" sz="2200" dirty="0"/>
          </a:p>
        </p:txBody>
      </p:sp>
      <p:sp>
        <p:nvSpPr>
          <p:cNvPr id="12" name="Text 4"/>
          <p:cNvSpPr/>
          <p:nvPr/>
        </p:nvSpPr>
        <p:spPr>
          <a:xfrm>
            <a:off x="6332935" y="2303165"/>
            <a:ext cx="5203924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Nobile" panose="020B0604020202020204" charset="0"/>
              </a:rPr>
              <a:t>Rock and Metal are the most popular genres among customers, presenting opportunities for personalized marketing.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Nobile" panose="020B0604020202020204" charset="0"/>
              </a:rPr>
              <a:t>Targeted campaigns featuring new releases or curated playlists based on purchase history can boost engagement.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Nobile" panose="020B0604020202020204" charset="0"/>
              </a:rPr>
              <a:t>Cross-promoting similar artists or genres may also drive repeat purchases and enhance brand loyalty.</a:t>
            </a:r>
          </a:p>
        </p:txBody>
      </p:sp>
    </p:spTree>
    <p:extLst>
      <p:ext uri="{BB962C8B-B14F-4D97-AF65-F5344CB8AC3E}">
        <p14:creationId xmlns:p14="http://schemas.microsoft.com/office/powerpoint/2010/main" val="3824473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3CCDD-146B-D769-9249-F8D43396A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590" y="1818847"/>
            <a:ext cx="6224962" cy="46994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i="0" u="sng" strike="noStrike" cap="none" dirty="0">
                <a:solidFill>
                  <a:srgbClr val="000000"/>
                </a:solidFill>
                <a:effectLst/>
                <a:latin typeface="Nobile" panose="020B0604020202020204" charset="0"/>
              </a:rPr>
              <a:t>Key points</a:t>
            </a:r>
            <a:r>
              <a:rPr lang="en-US" sz="1800" b="1" u="sng" cap="none" dirty="0">
                <a:solidFill>
                  <a:srgbClr val="000000"/>
                </a:solidFill>
                <a:latin typeface="Nobile" panose="020B0604020202020204" charset="0"/>
              </a:rPr>
              <a:t> 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Nobile" panose="020B0604020202020204" charset="0"/>
              </a:rPr>
              <a:t>The customer base of chinook is diverse, covering 24 countries.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b="0" cap="none" noProof="1">
                <a:latin typeface="Nobile" panose="020B0604020202020204" charset="0"/>
              </a:rPr>
              <a:t>The customer demographic breakdown is very diversified.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Nobile" panose="020B0604020202020204" charset="0"/>
              </a:rPr>
              <a:t>The majority of customers are from the USA.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cap="none" dirty="0">
                <a:latin typeface="Nobile" panose="020B0604020202020204" charset="0"/>
              </a:rPr>
              <a:t>Chinook’s customer base is primarily located in the USA, UK, and Canada.</a:t>
            </a:r>
            <a:endParaRPr lang="en-ZA" sz="1800" b="0" cap="none" noProof="1">
              <a:latin typeface="Nobile" panose="020B0604020202020204" charset="0"/>
            </a:endParaRPr>
          </a:p>
          <a:p>
            <a:pPr marL="0" indent="0">
              <a:buNone/>
            </a:pPr>
            <a:endParaRPr lang="en-IN" sz="1800" cap="none" dirty="0">
              <a:latin typeface="Nobile" panose="020B060402020202020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DB9381A-9C94-4908-11E0-C81992EB8F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135484"/>
              </p:ext>
            </p:extLst>
          </p:nvPr>
        </p:nvGraphicFramePr>
        <p:xfrm>
          <a:off x="6721642" y="1540040"/>
          <a:ext cx="5245768" cy="4699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6717240-99AB-535C-11E3-A9ACF6D7DEAD}"/>
              </a:ext>
            </a:extLst>
          </p:cNvPr>
          <p:cNvSpPr txBox="1"/>
          <p:nvPr/>
        </p:nvSpPr>
        <p:spPr>
          <a:xfrm>
            <a:off x="224590" y="339711"/>
            <a:ext cx="11742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cap="none" dirty="0">
                <a:solidFill>
                  <a:srgbClr val="000000"/>
                </a:solidFill>
                <a:latin typeface="Corben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2400" b="1" u="none" strike="noStrike" cap="none" dirty="0">
                <a:solidFill>
                  <a:srgbClr val="000000"/>
                </a:solidFill>
                <a:effectLst/>
                <a:latin typeface="Corben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ustomer demographic breakdown based on location of chinook's customer base?</a:t>
            </a:r>
            <a:endParaRPr lang="en-IN" sz="2400" b="1" u="none" strike="noStrike" cap="none" dirty="0">
              <a:solidFill>
                <a:srgbClr val="000000"/>
              </a:solidFill>
              <a:effectLst/>
              <a:latin typeface="Corben" panose="020B060402020202020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37303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9CD07-02E4-DA71-BE14-4B787F5FE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0" y="201422"/>
            <a:ext cx="11742820" cy="1194241"/>
          </a:xfrm>
        </p:spPr>
        <p:txBody>
          <a:bodyPr>
            <a:normAutofit/>
          </a:bodyPr>
          <a:lstStyle/>
          <a:p>
            <a:pPr algn="l"/>
            <a:r>
              <a:rPr lang="en-US" sz="2400" b="1" u="none" strike="noStrike" cap="none" dirty="0">
                <a:solidFill>
                  <a:srgbClr val="000000"/>
                </a:solidFill>
                <a:effectLst/>
                <a:latin typeface="Corben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Calculate the percentage of total sales contributed by each genre in the USA</a:t>
            </a:r>
            <a:endParaRPr lang="en-IN" sz="2400" b="1" u="none" strike="noStrike" cap="none" dirty="0">
              <a:solidFill>
                <a:srgbClr val="000000"/>
              </a:solidFill>
              <a:effectLst/>
              <a:latin typeface="Corben" panose="020B060402020202020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3CCDD-146B-D769-9249-F8D43396A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590" y="1540041"/>
            <a:ext cx="6224962" cy="46994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i="0" u="sng" strike="noStrike" cap="none" dirty="0">
                <a:solidFill>
                  <a:srgbClr val="000000"/>
                </a:solidFill>
                <a:effectLst/>
                <a:latin typeface="Nobile" panose="020B0604020202020204" charset="0"/>
              </a:rPr>
              <a:t>Key points</a:t>
            </a:r>
            <a:r>
              <a:rPr lang="en-US" sz="1800" b="1" u="sng" cap="none" dirty="0">
                <a:solidFill>
                  <a:srgbClr val="000000"/>
                </a:solidFill>
                <a:latin typeface="Nobile" panose="020B0604020202020204" charset="0"/>
              </a:rPr>
              <a:t> 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Nobile" panose="020B0604020202020204" charset="0"/>
              </a:rPr>
              <a:t>The top-selling genre in the USA is rock which is 53.9% respectively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b="0" cap="none" noProof="1">
                <a:latin typeface="Nobile" panose="020B0604020202020204" charset="0"/>
              </a:rPr>
              <a:t>The 2</a:t>
            </a:r>
            <a:r>
              <a:rPr lang="en-ZA" sz="1800" b="0" cap="none" baseline="30000" noProof="1">
                <a:latin typeface="Nobile" panose="020B0604020202020204" charset="0"/>
              </a:rPr>
              <a:t>nd</a:t>
            </a:r>
            <a:r>
              <a:rPr lang="en-ZA" sz="1800" b="0" cap="none" noProof="1">
                <a:latin typeface="Nobile" panose="020B0604020202020204" charset="0"/>
              </a:rPr>
              <a:t> and 3</a:t>
            </a:r>
            <a:r>
              <a:rPr lang="en-ZA" sz="1800" b="0" cap="none" baseline="30000" noProof="1">
                <a:latin typeface="Nobile" panose="020B0604020202020204" charset="0"/>
              </a:rPr>
              <a:t>rd</a:t>
            </a:r>
            <a:r>
              <a:rPr lang="en-ZA" sz="1800" b="0" cap="none" noProof="1">
                <a:latin typeface="Nobile" panose="020B0604020202020204" charset="0"/>
              </a:rPr>
              <a:t> most selling genres are alternative &amp; punk and metal with 12.37% &amp; 11.8%</a:t>
            </a:r>
          </a:p>
          <a:p>
            <a:pPr marL="0" indent="0">
              <a:buNone/>
            </a:pPr>
            <a:endParaRPr lang="en-IN" sz="1800" cap="none" dirty="0">
              <a:latin typeface="Nobile" panose="020B0604020202020204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C00AE6E-8C74-4A4A-AF1B-4C3C1E15C8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4531465"/>
              </p:ext>
            </p:extLst>
          </p:nvPr>
        </p:nvGraphicFramePr>
        <p:xfrm>
          <a:off x="6449552" y="1395662"/>
          <a:ext cx="5517858" cy="4074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37679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9CD07-02E4-DA71-BE14-4B787F5FE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0" y="201422"/>
            <a:ext cx="11742820" cy="1194241"/>
          </a:xfrm>
        </p:spPr>
        <p:txBody>
          <a:bodyPr>
            <a:normAutofit/>
          </a:bodyPr>
          <a:lstStyle/>
          <a:p>
            <a:pPr algn="l"/>
            <a:r>
              <a:rPr lang="en-US" sz="2400" b="1" u="none" strike="noStrike" cap="none" dirty="0">
                <a:solidFill>
                  <a:srgbClr val="000000"/>
                </a:solidFill>
                <a:effectLst/>
                <a:latin typeface="Corben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What is the customer churn rate?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3CCDD-146B-D769-9249-F8D43396A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590" y="1540041"/>
            <a:ext cx="6224962" cy="46994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b="1" u="sng" cap="none" dirty="0">
                <a:latin typeface="Nobile" panose="020B0604020202020204" charset="0"/>
              </a:rPr>
              <a:t>Insights:-</a:t>
            </a:r>
          </a:p>
          <a:p>
            <a:pPr marL="0" indent="0"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Nobile" panose="020B0604020202020204" charset="0"/>
              </a:rPr>
              <a:t>The customer churn rate of the company is 32.432 based on the total number of customer</a:t>
            </a:r>
          </a:p>
          <a:p>
            <a:pPr marL="0" indent="0"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Nobile" panose="020B0604020202020204" charset="0"/>
              </a:rPr>
              <a:t> </a:t>
            </a:r>
            <a:r>
              <a:rPr lang="en-US" sz="1800" b="1" i="0" u="sng" strike="noStrike" cap="none" dirty="0">
                <a:solidFill>
                  <a:srgbClr val="000000"/>
                </a:solidFill>
                <a:effectLst/>
                <a:latin typeface="Nobile" panose="020B0604020202020204" charset="0"/>
              </a:rPr>
              <a:t>Key points</a:t>
            </a:r>
            <a:r>
              <a:rPr lang="en-US" sz="1800" b="1" u="sng" cap="none" dirty="0">
                <a:solidFill>
                  <a:srgbClr val="000000"/>
                </a:solidFill>
                <a:latin typeface="Nobile" panose="020B0604020202020204" charset="0"/>
              </a:rPr>
              <a:t> 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b="0" cap="none" noProof="1">
                <a:latin typeface="Nobile" panose="020B0604020202020204" charset="0"/>
              </a:rPr>
              <a:t>It shows that the customer retention is not good in the company.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b="0" cap="none" noProof="1">
                <a:latin typeface="Nobile" panose="020B0604020202020204" charset="0"/>
              </a:rPr>
              <a:t>The number of customers lost are high and needs immediate action to maintain the customer base.</a:t>
            </a:r>
          </a:p>
          <a:p>
            <a:pPr marL="0" indent="0">
              <a:buNone/>
            </a:pPr>
            <a:endParaRPr lang="en-IN" sz="1800" cap="none" dirty="0">
              <a:latin typeface="Nobile" panose="020B0604020202020204" charset="0"/>
            </a:endParaRPr>
          </a:p>
        </p:txBody>
      </p:sp>
      <p:pic>
        <p:nvPicPr>
          <p:cNvPr id="5124" name="Picture 4" descr="408 Churn Rate Royalty-Free Photos and Stock Images | Shutterstock">
            <a:extLst>
              <a:ext uri="{FF2B5EF4-FFF2-40B4-BE49-F238E27FC236}">
                <a16:creationId xmlns:a16="http://schemas.microsoft.com/office/drawing/2014/main" id="{350A6B41-9D2B-7B86-468E-FE4F1C727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7"/>
          <a:stretch/>
        </p:blipFill>
        <p:spPr bwMode="auto">
          <a:xfrm>
            <a:off x="7283669" y="1718416"/>
            <a:ext cx="4683741" cy="342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05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9CD07-02E4-DA71-BE14-4B787F5FE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9" y="201422"/>
            <a:ext cx="11742821" cy="1194241"/>
          </a:xfrm>
        </p:spPr>
        <p:txBody>
          <a:bodyPr>
            <a:normAutofit/>
          </a:bodyPr>
          <a:lstStyle/>
          <a:p>
            <a:pPr algn="l"/>
            <a:r>
              <a:rPr lang="en-US" sz="2400" b="1" cap="none" dirty="0">
                <a:solidFill>
                  <a:srgbClr val="000000"/>
                </a:solidFill>
                <a:latin typeface="Nobile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Customer purchasing behavior analysis: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3CCDD-146B-D769-9249-F8D43396A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589" y="1540042"/>
            <a:ext cx="6224962" cy="46994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b="1" u="sng" cap="none" dirty="0">
                <a:latin typeface="Nobile" panose="020B0604020202020204" charset="0"/>
              </a:rPr>
              <a:t>Insights:-</a:t>
            </a:r>
          </a:p>
          <a:p>
            <a:pPr marL="0" indent="0"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spending amount, basket size, and purchase frequency are higher for long-term customers compared to short-term customers.</a:t>
            </a:r>
          </a:p>
          <a:p>
            <a:pPr marL="0" indent="0">
              <a:buNone/>
            </a:pPr>
            <a:r>
              <a:rPr lang="en-US" sz="1800" b="1" u="sng" cap="none" dirty="0">
                <a:solidFill>
                  <a:srgbClr val="000000"/>
                </a:solidFill>
                <a:latin typeface="Arial" panose="020B0604020202020204" pitchFamily="34" charset="0"/>
              </a:rPr>
              <a:t>Recommendation :-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Customer loyalty significantly contributes to increasing company revenue, as long-term customers tend to make more purchases than short-term customers.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Therefore, the company should focus on improving customer retention rates to drive sustained sales growth over time.</a:t>
            </a:r>
          </a:p>
          <a:p>
            <a:pPr marL="0" indent="0">
              <a:buNone/>
            </a:pPr>
            <a:endParaRPr lang="en-IN" sz="1800" cap="none" dirty="0">
              <a:latin typeface="Nobile" panose="020B060402020202020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0196929-6CD3-BA1F-7A13-C48D3FF6F3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1320758"/>
              </p:ext>
            </p:extLst>
          </p:nvPr>
        </p:nvGraphicFramePr>
        <p:xfrm>
          <a:off x="6625389" y="1540042"/>
          <a:ext cx="5342022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0333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9CD07-02E4-DA71-BE14-4B787F5FE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9" y="152329"/>
            <a:ext cx="11742822" cy="119424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Corben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Customer Risk Profiling: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3CCDD-146B-D769-9249-F8D43396A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589" y="1395663"/>
            <a:ext cx="5213685" cy="469944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1800" b="1" u="sng" cap="none" dirty="0">
                <a:latin typeface="Nobile" panose="020B0604020202020204" charset="0"/>
              </a:rPr>
              <a:t>Insights:-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0" u="none" strike="noStrike" cap="none" dirty="0">
                <a:solidFill>
                  <a:srgbClr val="000000"/>
                </a:solidFill>
                <a:effectLst/>
                <a:latin typeface="Nobile" panose="020B0604020202020204" charset="0"/>
              </a:rPr>
              <a:t>After analyzing the data through chart. </a:t>
            </a:r>
            <a:r>
              <a:rPr lang="en-US" sz="1800" cap="none" dirty="0">
                <a:latin typeface="Nobile" panose="020B0604020202020204" charset="0"/>
              </a:rPr>
              <a:t>Countries with high spending and order frequency are growing, while others remain stagnant. </a:t>
            </a:r>
            <a:r>
              <a:rPr lang="en-US" sz="1800" b="1" u="sng" cap="none" dirty="0">
                <a:solidFill>
                  <a:srgbClr val="000000"/>
                </a:solidFill>
                <a:latin typeface="Nobile" panose="020B0604020202020204" charset="0"/>
              </a:rPr>
              <a:t>Recommendation :-</a:t>
            </a:r>
          </a:p>
          <a:p>
            <a:pPr>
              <a:lnSpc>
                <a:spcPct val="100000"/>
              </a:lnSpc>
            </a:pPr>
            <a:r>
              <a:rPr lang="en-US" sz="1800" cap="none" dirty="0">
                <a:solidFill>
                  <a:srgbClr val="000000"/>
                </a:solidFill>
                <a:latin typeface="Nobile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The overall sales per month has a decreasing trend which shows that the sales had gone down during the 2</a:t>
            </a:r>
            <a:r>
              <a:rPr lang="en-US" sz="1800" cap="none" baseline="30000" dirty="0">
                <a:solidFill>
                  <a:srgbClr val="000000"/>
                </a:solidFill>
                <a:latin typeface="Nobile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800" cap="none" dirty="0">
                <a:solidFill>
                  <a:srgbClr val="000000"/>
                </a:solidFill>
                <a:latin typeface="Nobile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 last quarter . </a:t>
            </a:r>
          </a:p>
          <a:p>
            <a:pPr>
              <a:lnSpc>
                <a:spcPct val="100000"/>
              </a:lnSpc>
            </a:pPr>
            <a:r>
              <a:rPr lang="en-US" sz="1800" cap="none" dirty="0">
                <a:solidFill>
                  <a:srgbClr val="000000"/>
                </a:solidFill>
                <a:latin typeface="Nobile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But during last quarter sales are again increasing.</a:t>
            </a:r>
          </a:p>
          <a:p>
            <a:pPr>
              <a:lnSpc>
                <a:spcPct val="100000"/>
              </a:lnSpc>
            </a:pPr>
            <a:r>
              <a:rPr lang="en-US" sz="1800" cap="none" dirty="0">
                <a:solidFill>
                  <a:srgbClr val="000000"/>
                </a:solidFill>
                <a:latin typeface="Nobile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Therefore, it is seen that new promotional campaigns need to be done in those countries to reduce churn rate as well as maintain &amp; increase the spending.</a:t>
            </a:r>
          </a:p>
          <a:p>
            <a:pPr marL="0" indent="0">
              <a:lnSpc>
                <a:spcPct val="100000"/>
              </a:lnSpc>
              <a:buNone/>
            </a:pPr>
            <a:endParaRPr lang="en-IN" sz="1800" cap="none" dirty="0">
              <a:latin typeface="Nobile" panose="020B0604020202020204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EE1D5C2-24C6-E4E3-F09B-235FE895A1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3297648"/>
              </p:ext>
            </p:extLst>
          </p:nvPr>
        </p:nvGraphicFramePr>
        <p:xfrm>
          <a:off x="5309937" y="1403482"/>
          <a:ext cx="6657474" cy="4836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4623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7454" y="462805"/>
            <a:ext cx="6137969" cy="578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41"/>
              </a:lnSpc>
            </a:pPr>
            <a:r>
              <a:rPr lang="en-US" sz="4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Strategic Recommendations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95" y="1456233"/>
            <a:ext cx="926207" cy="14819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52315" y="1641475"/>
            <a:ext cx="2315568" cy="289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Customer Retention</a:t>
            </a:r>
            <a:endParaRPr lang="en-US" sz="1792" dirty="0"/>
          </a:p>
        </p:txBody>
      </p:sp>
      <p:sp>
        <p:nvSpPr>
          <p:cNvPr id="6" name="Text 2"/>
          <p:cNvSpPr/>
          <p:nvPr/>
        </p:nvSpPr>
        <p:spPr>
          <a:xfrm>
            <a:off x="1852315" y="2042021"/>
            <a:ext cx="5119390" cy="592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on strategies to retain existing customers, such as loyalty programs and personalized recommendations.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95" y="2938165"/>
            <a:ext cx="926207" cy="16601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52315" y="3123407"/>
            <a:ext cx="2315568" cy="289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Targeted Marketing</a:t>
            </a:r>
            <a:endParaRPr lang="en-US" sz="1792" dirty="0"/>
          </a:p>
        </p:txBody>
      </p:sp>
      <p:sp>
        <p:nvSpPr>
          <p:cNvPr id="9" name="Text 4"/>
          <p:cNvSpPr/>
          <p:nvPr/>
        </p:nvSpPr>
        <p:spPr>
          <a:xfrm>
            <a:off x="1852315" y="3523953"/>
            <a:ext cx="5119390" cy="889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specific marketing campaigns targeting profitable genres and customer segments to maximize revenue.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295" y="4598294"/>
            <a:ext cx="926207" cy="16601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52315" y="4783535"/>
            <a:ext cx="2315568" cy="289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Genre Expansion</a:t>
            </a:r>
            <a:endParaRPr lang="en-US" sz="1792" dirty="0"/>
          </a:p>
        </p:txBody>
      </p:sp>
      <p:sp>
        <p:nvSpPr>
          <p:cNvPr id="12" name="Text 6"/>
          <p:cNvSpPr/>
          <p:nvPr/>
        </p:nvSpPr>
        <p:spPr>
          <a:xfrm>
            <a:off x="1852315" y="5184081"/>
            <a:ext cx="5119390" cy="889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Explore opportunities to introduce new and emerging genres to broaden customer appeal and appeal to new markets.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1556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327453" y="2582813"/>
            <a:ext cx="4631233" cy="578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41"/>
              </a:lnSpc>
            </a:pPr>
            <a:r>
              <a:rPr lang="en-US" sz="3625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Conclusion</a:t>
            </a:r>
            <a:endParaRPr lang="en-US" sz="3625" dirty="0"/>
          </a:p>
        </p:txBody>
      </p:sp>
      <p:sp>
        <p:nvSpPr>
          <p:cNvPr id="10" name="Text 1"/>
          <p:cNvSpPr/>
          <p:nvPr/>
        </p:nvSpPr>
        <p:spPr>
          <a:xfrm>
            <a:off x="327453" y="3429000"/>
            <a:ext cx="10895409" cy="2667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Nobile" panose="020B0604020202020204" charset="0"/>
              </a:rPr>
              <a:t>Chinook has a strong position in the physical music market with a loyal and consistent customer base.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Nobile" panose="020B0604020202020204" charset="0"/>
              </a:rPr>
              <a:t>Long-term customers exhibit steady purchasing behavior, creating opportunities to strengthen engagement and boost sales.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Nobile" panose="020B0604020202020204" charset="0"/>
              </a:rPr>
              <a:t>Enhancing the loyalty program, personalizing customer recommendations, and targeting high-potential genres can increase customer satisfaction and drive revenue growth.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Nobile" panose="020B0604020202020204" charset="0"/>
              </a:rPr>
              <a:t>A strategic focus on personalized marketing and data-driven insights will solidify Chinook’s industry leadership and foster sustainable growth.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Nobile" panose="020B0604020202020204" charset="0"/>
              </a:rPr>
              <a:t>Leveraging these recommendations ensures long-term success and profitability in a competitive market.</a:t>
            </a:r>
          </a:p>
        </p:txBody>
      </p:sp>
    </p:spTree>
    <p:extLst>
      <p:ext uri="{BB962C8B-B14F-4D97-AF65-F5344CB8AC3E}">
        <p14:creationId xmlns:p14="http://schemas.microsoft.com/office/powerpoint/2010/main" val="3109528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5B96D-3861-AA19-8BBB-34C62F280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3637" y="3002583"/>
            <a:ext cx="3244726" cy="8528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cap="none" dirty="0">
                <a:latin typeface="Corben" panose="020B0604020202020204" charset="0"/>
              </a:rPr>
              <a:t>Thank you</a:t>
            </a:r>
            <a:endParaRPr lang="en-IN" sz="4400" cap="none" dirty="0">
              <a:latin typeface="Corbe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272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38E2BE-4707-8EB2-86D9-4851B13F3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50568" cy="68580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815756" y="542408"/>
            <a:ext cx="626395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About Chinook</a:t>
            </a:r>
            <a:endParaRPr lang="en-US" sz="4400" dirty="0"/>
          </a:p>
        </p:txBody>
      </p:sp>
      <p:sp>
        <p:nvSpPr>
          <p:cNvPr id="10" name="Text 1"/>
          <p:cNvSpPr/>
          <p:nvPr/>
        </p:nvSpPr>
        <p:spPr>
          <a:xfrm>
            <a:off x="5815755" y="1959965"/>
            <a:ext cx="6431763" cy="4898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dirty="0">
                <a:latin typeface="Nobile" panose="020B0604020202020204" charset="0"/>
              </a:rPr>
              <a:t>Chinook Music Services stands as a leader in the physical music records market, delivering unparalleled musical entertainment across the globe. With a vast network of outlets and services, Chinook brings a rich and diverse genre experience to customers everywhere. By offering a wide array of musical styles and albums, Chinook ensures every customer finds their rhythm, connecting people through the universal language of music.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Nobile" panose="020B0604020202020204" charset="0"/>
              </a:rPr>
              <a:t>Our commitment to quality, diversity, and global reach makes Chinook a trusted name for music enthusiasts worldwide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5334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/>
          <p:cNvSpPr/>
          <p:nvPr/>
        </p:nvSpPr>
        <p:spPr>
          <a:xfrm>
            <a:off x="5791200" y="6381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latin typeface="Corben" panose="020B0604020202020204" charset="0"/>
              </a:rPr>
              <a:t>Problem Statement</a:t>
            </a:r>
          </a:p>
        </p:txBody>
      </p:sp>
      <p:sp>
        <p:nvSpPr>
          <p:cNvPr id="9" name="Text 1"/>
          <p:cNvSpPr/>
          <p:nvPr/>
        </p:nvSpPr>
        <p:spPr>
          <a:xfrm>
            <a:off x="5791200" y="2055746"/>
            <a:ext cx="6431763" cy="2913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200" b="1" dirty="0">
                <a:latin typeface="Nobile" panose="020B0604020202020204" charset="0"/>
              </a:rPr>
              <a:t>Sales Analysis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Nobile" panose="020B0604020202020204" charset="0"/>
              </a:rPr>
              <a:t>To analyze music record sales data to gain insights and make recommendations for the company's strategy in the physical music market.</a:t>
            </a:r>
          </a:p>
          <a:p>
            <a:pPr>
              <a:lnSpc>
                <a:spcPct val="150000"/>
              </a:lnSpc>
            </a:pPr>
            <a:endParaRPr lang="en-US" sz="2160" dirty="0">
              <a:latin typeface="Nobile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200" b="1" dirty="0">
                <a:latin typeface="Nobile" panose="020B0604020202020204" charset="0"/>
              </a:rPr>
              <a:t>Market Analysis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Nobile" panose="020B0604020202020204" charset="0"/>
              </a:rPr>
              <a:t>To derive insights based on the geographical location of customers and recommend</a:t>
            </a:r>
            <a:r>
              <a:rPr lang="en-IN" dirty="0">
                <a:latin typeface="Nobile" panose="020B0604020202020204" charset="0"/>
              </a:rPr>
              <a:t> strategies to increase company revenue.</a:t>
            </a:r>
            <a:endParaRPr lang="en-US" dirty="0">
              <a:latin typeface="Nobile" panose="020B0604020202020204" charset="0"/>
            </a:endParaRPr>
          </a:p>
          <a:p>
            <a:pPr>
              <a:lnSpc>
                <a:spcPct val="150000"/>
              </a:lnSpc>
            </a:pPr>
            <a:endParaRPr lang="en-US" sz="2160" dirty="0">
              <a:latin typeface="Nobile" panose="020B0604020202020204" charset="0"/>
            </a:endParaRPr>
          </a:p>
        </p:txBody>
      </p:sp>
      <p:pic>
        <p:nvPicPr>
          <p:cNvPr id="1028" name="Picture 4" descr="Music Store Stock Photos, Images and Backgrounds for Free Download">
            <a:extLst>
              <a:ext uri="{FF2B5EF4-FFF2-40B4-BE49-F238E27FC236}">
                <a16:creationId xmlns:a16="http://schemas.microsoft.com/office/drawing/2014/main" id="{AC3A21E5-CB9E-8C78-1D39-12D59A129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54802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3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F0ED118-3DDA-76CA-EBD7-B325FDD8B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45020"/>
            <a:ext cx="7058207" cy="496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DFF195-E82F-E145-5E04-34BF7082DA8A}"/>
              </a:ext>
            </a:extLst>
          </p:cNvPr>
          <p:cNvSpPr txBox="1"/>
          <p:nvPr/>
        </p:nvSpPr>
        <p:spPr>
          <a:xfrm>
            <a:off x="2768417" y="621690"/>
            <a:ext cx="60933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4000" i="0" u="none" strike="noStrike" dirty="0">
                <a:solidFill>
                  <a:srgbClr val="000000"/>
                </a:solidFill>
                <a:effectLst/>
                <a:latin typeface="Corben" panose="020B0604020202020204" charset="0"/>
              </a:rPr>
              <a:t>Database schema</a:t>
            </a:r>
            <a:endParaRPr lang="en-IN" sz="4000" dirty="0">
              <a:effectLst/>
              <a:latin typeface="Corben" panose="020B0604020202020204" charset="0"/>
            </a:endParaRPr>
          </a:p>
          <a:p>
            <a:br>
              <a:rPr lang="en-IN" sz="4000" dirty="0">
                <a:latin typeface="Corben" panose="020B0604020202020204" charset="0"/>
              </a:rPr>
            </a:br>
            <a:endParaRPr lang="en-IN" sz="4000" dirty="0">
              <a:latin typeface="Corbe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546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2643" y="233717"/>
            <a:ext cx="6494959" cy="135694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400" cap="none" dirty="0">
                <a:latin typeface="Corben" panose="020B0604020202020204" charset="0"/>
              </a:rPr>
              <a:t>Data overview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B01053B-AA1F-C347-B77C-A605CEFFE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0035" y="1825204"/>
            <a:ext cx="5980176" cy="3744259"/>
          </a:xfrm>
        </p:spPr>
        <p:txBody>
          <a:bodyPr>
            <a:noAutofit/>
          </a:bodyPr>
          <a:lstStyle/>
          <a:p>
            <a:pPr marL="411480" indent="-411480">
              <a:lnSpc>
                <a:spcPct val="100000"/>
              </a:lnSpc>
              <a:buFont typeface="+mj-lt"/>
              <a:buAutoNum type="arabicPeriod"/>
            </a:pPr>
            <a:r>
              <a:rPr lang="en-US" sz="1800" b="0" cap="none" dirty="0">
                <a:latin typeface="Nobile" panose="020B0604020202020204" charset="0"/>
              </a:rPr>
              <a:t>The dataset consisted of 11 tables containing data related to the company.</a:t>
            </a:r>
          </a:p>
          <a:p>
            <a:pPr marL="411480" indent="-411480">
              <a:lnSpc>
                <a:spcPct val="100000"/>
              </a:lnSpc>
              <a:buFont typeface="+mj-lt"/>
              <a:buAutoNum type="arabicPeriod"/>
            </a:pPr>
            <a:r>
              <a:rPr lang="en-US" sz="1800" b="0" cap="none" dirty="0">
                <a:latin typeface="Nobile" panose="020B0604020202020204" charset="0"/>
              </a:rPr>
              <a:t>The company has customer base from 24 different countries across the globe.</a:t>
            </a:r>
          </a:p>
          <a:p>
            <a:pPr marL="411480" indent="-411480">
              <a:lnSpc>
                <a:spcPct val="100000"/>
              </a:lnSpc>
              <a:buFont typeface="+mj-lt"/>
              <a:buAutoNum type="arabicPeriod"/>
            </a:pPr>
            <a:r>
              <a:rPr lang="en-US" sz="1800" b="0" cap="none" dirty="0">
                <a:latin typeface="Nobile" panose="020B0604020202020204" charset="0"/>
              </a:rPr>
              <a:t>The tracks sold are of 25 different genres including rock, metal, jazz &amp; many more.</a:t>
            </a:r>
          </a:p>
          <a:p>
            <a:pPr marL="411480" indent="-411480">
              <a:lnSpc>
                <a:spcPct val="100000"/>
              </a:lnSpc>
              <a:buFont typeface="+mj-lt"/>
              <a:buAutoNum type="arabicPeriod"/>
            </a:pPr>
            <a:r>
              <a:rPr lang="en-US" sz="1800" b="0" cap="none" dirty="0">
                <a:latin typeface="Nobile" panose="020B0604020202020204" charset="0"/>
              </a:rPr>
              <a:t> It also includes information regarding the album and the artist related to a track.</a:t>
            </a:r>
          </a:p>
          <a:p>
            <a:pPr marL="411480" indent="-411480">
              <a:lnSpc>
                <a:spcPct val="100000"/>
              </a:lnSpc>
              <a:buFont typeface="+mj-lt"/>
              <a:buAutoNum type="arabicPeriod"/>
            </a:pPr>
            <a:r>
              <a:rPr lang="en-US" sz="1800" b="0" cap="none" dirty="0">
                <a:latin typeface="Nobile" panose="020B0604020202020204" charset="0"/>
              </a:rPr>
              <a:t>The invoice table records all the transactions in the company.</a:t>
            </a:r>
          </a:p>
        </p:txBody>
      </p:sp>
      <p:pic>
        <p:nvPicPr>
          <p:cNvPr id="1036" name="Picture 12" descr="Overview Clipart Stock Illustrations – 80 Overview Clipart Stock  Illustrations, Vectors &amp; Clipart - Dreamstime">
            <a:extLst>
              <a:ext uri="{FF2B5EF4-FFF2-40B4-BE49-F238E27FC236}">
                <a16:creationId xmlns:a16="http://schemas.microsoft.com/office/drawing/2014/main" id="{E4F9B9D8-0C0C-CC75-BFAA-AAB882EAD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"/>
            <a:ext cx="5510035" cy="676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176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/>
          <p:cNvSpPr/>
          <p:nvPr/>
        </p:nvSpPr>
        <p:spPr>
          <a:xfrm>
            <a:off x="217912" y="252697"/>
            <a:ext cx="64366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Understanding the Data</a:t>
            </a:r>
            <a:endParaRPr lang="en-US" sz="4400" dirty="0"/>
          </a:p>
        </p:txBody>
      </p:sp>
      <p:sp>
        <p:nvSpPr>
          <p:cNvPr id="9" name="Text 1"/>
          <p:cNvSpPr/>
          <p:nvPr/>
        </p:nvSpPr>
        <p:spPr>
          <a:xfrm>
            <a:off x="221872" y="1276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Integrity</a:t>
            </a:r>
            <a:endParaRPr lang="en-US" sz="2200" dirty="0"/>
          </a:p>
        </p:txBody>
      </p:sp>
      <p:sp>
        <p:nvSpPr>
          <p:cNvPr id="10" name="Text 3"/>
          <p:cNvSpPr/>
          <p:nvPr/>
        </p:nvSpPr>
        <p:spPr>
          <a:xfrm>
            <a:off x="6805731" y="15060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11" name="Text 2"/>
          <p:cNvSpPr/>
          <p:nvPr/>
        </p:nvSpPr>
        <p:spPr>
          <a:xfrm>
            <a:off x="217912" y="1946380"/>
            <a:ext cx="5678391" cy="420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b="1" dirty="0">
                <a:latin typeface="Nobile" panose="020B0604020202020204" charset="0"/>
              </a:rPr>
              <a:t>No Missing Values</a:t>
            </a:r>
            <a:r>
              <a:rPr lang="en-US" dirty="0">
                <a:latin typeface="Nobile" panose="020B0604020202020204" charset="0"/>
              </a:rPr>
              <a:t>:</a:t>
            </a:r>
            <a:br>
              <a:rPr lang="en-US" dirty="0">
                <a:latin typeface="Nobile" panose="020B0604020202020204" charset="0"/>
              </a:rPr>
            </a:br>
            <a:r>
              <a:rPr lang="en-US" dirty="0">
                <a:latin typeface="Nobile" panose="020B0604020202020204" charset="0"/>
              </a:rPr>
              <a:t>The dataset contains no missing values, ensuring a complete and accurate foundation for analysis.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b="1" dirty="0">
                <a:latin typeface="Nobile" panose="020B0604020202020204" charset="0"/>
              </a:rPr>
              <a:t>No Duplicates</a:t>
            </a:r>
            <a:r>
              <a:rPr lang="en-US" dirty="0">
                <a:latin typeface="Nobile" panose="020B0604020202020204" charset="0"/>
              </a:rPr>
              <a:t>:</a:t>
            </a:r>
            <a:br>
              <a:rPr lang="en-US" dirty="0">
                <a:latin typeface="Nobile" panose="020B0604020202020204" charset="0"/>
              </a:rPr>
            </a:br>
            <a:r>
              <a:rPr lang="en-US" dirty="0">
                <a:latin typeface="Nobile" panose="020B0604020202020204" charset="0"/>
              </a:rPr>
              <a:t>A thorough check revealed no duplicate entries, confirming the data’s reliability.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b="1" dirty="0">
                <a:latin typeface="Nobile" panose="020B0604020202020204" charset="0"/>
              </a:rPr>
              <a:t>Clean and Consistent</a:t>
            </a:r>
            <a:r>
              <a:rPr lang="en-US" dirty="0">
                <a:latin typeface="Nobile" panose="020B0604020202020204" charset="0"/>
              </a:rPr>
              <a:t>:</a:t>
            </a:r>
            <a:br>
              <a:rPr lang="en-US" dirty="0">
                <a:latin typeface="Nobile" panose="020B0604020202020204" charset="0"/>
              </a:rPr>
            </a:br>
            <a:r>
              <a:rPr lang="en-US" dirty="0">
                <a:latin typeface="Nobile" panose="020B0604020202020204" charset="0"/>
              </a:rPr>
              <a:t>The dataset is well-maintained, free from inconsistencies, and ready for detailed analysis.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b="1" dirty="0">
                <a:latin typeface="Nobile" panose="020B0604020202020204" charset="0"/>
              </a:rPr>
              <a:t>Reliable Basis for Insights</a:t>
            </a:r>
            <a:r>
              <a:rPr lang="en-US" dirty="0">
                <a:latin typeface="Nobile" panose="020B0604020202020204" charset="0"/>
              </a:rPr>
              <a:t>:</a:t>
            </a:r>
            <a:br>
              <a:rPr lang="en-US" dirty="0">
                <a:latin typeface="Nobile" panose="020B0604020202020204" charset="0"/>
              </a:rPr>
            </a:br>
            <a:r>
              <a:rPr lang="en-US" dirty="0">
                <a:latin typeface="Nobile" panose="020B0604020202020204" charset="0"/>
              </a:rPr>
              <a:t>The data’s quality supports meaningful interpretations and informed business decisions.</a:t>
            </a:r>
          </a:p>
        </p:txBody>
      </p:sp>
      <p:sp>
        <p:nvSpPr>
          <p:cNvPr id="12" name="Text 4"/>
          <p:cNvSpPr/>
          <p:nvPr/>
        </p:nvSpPr>
        <p:spPr>
          <a:xfrm>
            <a:off x="6654550" y="2050582"/>
            <a:ext cx="5319538" cy="3991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b="1" dirty="0">
                <a:latin typeface="Nobile" panose="020B0604020202020204" charset="0"/>
              </a:rPr>
              <a:t>Sales Data</a:t>
            </a:r>
            <a:r>
              <a:rPr lang="en-US" dirty="0">
                <a:latin typeface="Nobile" panose="020B0604020202020204" charset="0"/>
              </a:rPr>
              <a:t>:</a:t>
            </a:r>
            <a:br>
              <a:rPr lang="en-US" dirty="0">
                <a:latin typeface="Nobile" panose="020B0604020202020204" charset="0"/>
              </a:rPr>
            </a:br>
            <a:r>
              <a:rPr lang="en-US" dirty="0">
                <a:latin typeface="Nobile" panose="020B0604020202020204" charset="0"/>
              </a:rPr>
              <a:t>Analyzed sales data to identify total revenue, average order value, and sales trends over time.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b="1" dirty="0">
                <a:latin typeface="Nobile" panose="020B0604020202020204" charset="0"/>
              </a:rPr>
              <a:t>Customer Demographics</a:t>
            </a:r>
            <a:r>
              <a:rPr lang="en-US" dirty="0">
                <a:latin typeface="Nobile" panose="020B0604020202020204" charset="0"/>
              </a:rPr>
              <a:t>:</a:t>
            </a:r>
            <a:br>
              <a:rPr lang="en-US" dirty="0">
                <a:latin typeface="Nobile" panose="020B0604020202020204" charset="0"/>
              </a:rPr>
            </a:br>
            <a:r>
              <a:rPr lang="en-US" dirty="0">
                <a:latin typeface="Nobile" panose="020B0604020202020204" charset="0"/>
              </a:rPr>
              <a:t>Examined demographic information, including age, gender, and location, to identify key customer segments.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b="1" dirty="0">
                <a:latin typeface="Nobile" panose="020B0604020202020204" charset="0"/>
              </a:rPr>
              <a:t>Geographical Location</a:t>
            </a:r>
            <a:r>
              <a:rPr lang="en-US" dirty="0">
                <a:latin typeface="Nobile" panose="020B0604020202020204" charset="0"/>
              </a:rPr>
              <a:t>:</a:t>
            </a:r>
            <a:br>
              <a:rPr lang="en-US" dirty="0">
                <a:latin typeface="Nobile" panose="020B0604020202020204" charset="0"/>
              </a:rPr>
            </a:br>
            <a:r>
              <a:rPr lang="en-US" dirty="0">
                <a:latin typeface="Nobile" panose="020B0604020202020204" charset="0"/>
              </a:rPr>
              <a:t>Evaluated regional sales performance based on geographical data to identify high-performing areas.</a:t>
            </a:r>
          </a:p>
        </p:txBody>
      </p:sp>
    </p:spTree>
    <p:extLst>
      <p:ext uri="{BB962C8B-B14F-4D97-AF65-F5344CB8AC3E}">
        <p14:creationId xmlns:p14="http://schemas.microsoft.com/office/powerpoint/2010/main" val="1086100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/>
          <p:cNvSpPr/>
          <p:nvPr/>
        </p:nvSpPr>
        <p:spPr>
          <a:xfrm>
            <a:off x="4972651" y="1389458"/>
            <a:ext cx="665675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Customer Profile &amp; Top Sellers</a:t>
            </a:r>
            <a:endParaRPr lang="en-US" sz="4400" dirty="0"/>
          </a:p>
        </p:txBody>
      </p:sp>
      <p:sp>
        <p:nvSpPr>
          <p:cNvPr id="10" name="Shape 1"/>
          <p:cNvSpPr/>
          <p:nvPr/>
        </p:nvSpPr>
        <p:spPr>
          <a:xfrm>
            <a:off x="4636168" y="3287343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Shape 4"/>
          <p:cNvSpPr/>
          <p:nvPr/>
        </p:nvSpPr>
        <p:spPr>
          <a:xfrm>
            <a:off x="8527845" y="328591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Text 2"/>
          <p:cNvSpPr/>
          <p:nvPr/>
        </p:nvSpPr>
        <p:spPr>
          <a:xfrm>
            <a:off x="5380660" y="3641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Target Audience</a:t>
            </a:r>
            <a:endParaRPr lang="en-US" sz="2200" b="1" dirty="0"/>
          </a:p>
        </p:txBody>
      </p:sp>
      <p:sp>
        <p:nvSpPr>
          <p:cNvPr id="13" name="Text 5"/>
          <p:cNvSpPr/>
          <p:nvPr/>
        </p:nvSpPr>
        <p:spPr>
          <a:xfrm>
            <a:off x="9272337" y="3641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Popular Tracks</a:t>
            </a:r>
            <a:endParaRPr lang="en-US" sz="2200" b="1" dirty="0"/>
          </a:p>
        </p:txBody>
      </p:sp>
      <p:sp>
        <p:nvSpPr>
          <p:cNvPr id="14" name="Text 3"/>
          <p:cNvSpPr/>
          <p:nvPr/>
        </p:nvSpPr>
        <p:spPr>
          <a:xfrm>
            <a:off x="4862982" y="4246629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Nobile" panose="020B0604020202020204" charset="0"/>
              </a:rPr>
              <a:t>Chinook’s customer base is primarily located in the USA, UK, and Canada, representing the company’s key markets.</a:t>
            </a:r>
          </a:p>
        </p:txBody>
      </p:sp>
      <p:sp>
        <p:nvSpPr>
          <p:cNvPr id="15" name="Text 6"/>
          <p:cNvSpPr/>
          <p:nvPr/>
        </p:nvSpPr>
        <p:spPr>
          <a:xfrm>
            <a:off x="8754659" y="4246629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“Rock” is the top-selling track, with “The Posies” being the most popular artist. “Rock” and “Metal” are the dominant genres.</a:t>
            </a:r>
            <a:endParaRPr lang="en-US" sz="1750" dirty="0"/>
          </a:p>
        </p:txBody>
      </p:sp>
      <p:pic>
        <p:nvPicPr>
          <p:cNvPr id="2050" name="Picture 2" descr="6,000+ Customer Profile Stock Illustrations, Royalty-Free Vector Graphics &amp; Clip  Art - iStock | Customer profile data, Customer profile infographic, Customer  profile icon">
            <a:extLst>
              <a:ext uri="{FF2B5EF4-FFF2-40B4-BE49-F238E27FC236}">
                <a16:creationId xmlns:a16="http://schemas.microsoft.com/office/drawing/2014/main" id="{9839CE17-45A2-6CF8-1190-8873152D9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59" y="0"/>
            <a:ext cx="4629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64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61492" y="1482229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4625"/>
              </a:lnSpc>
            </a:pPr>
            <a:r>
              <a:rPr lang="en-US" sz="4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Customer Retention &amp; Growth</a:t>
            </a:r>
            <a:endParaRPr lang="en-US" sz="4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1492" y="3159621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2247" y="3230464"/>
            <a:ext cx="83741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2208"/>
              </a:lnSpc>
            </a:pPr>
            <a:r>
              <a:rPr lang="en-US" sz="2208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20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 3"/>
          <p:cNvSpPr/>
          <p:nvPr/>
        </p:nvSpPr>
        <p:spPr>
          <a:xfrm>
            <a:off x="1275756" y="3159621"/>
            <a:ext cx="243978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292"/>
              </a:lnSpc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Long-Term Customers</a:t>
            </a:r>
            <a:endParaRPr lang="en-US" sz="2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75756" y="3863579"/>
            <a:ext cx="2439789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375"/>
              </a:lnSpc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Long-term customers show a higher frequency of purchases, indicating successful customer retention efforts.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Shape 5"/>
          <p:cNvSpPr/>
          <p:nvPr/>
        </p:nvSpPr>
        <p:spPr>
          <a:xfrm>
            <a:off x="3904556" y="3159621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043264" y="3230464"/>
            <a:ext cx="147836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2208"/>
              </a:lnSpc>
            </a:pPr>
            <a:r>
              <a:rPr lang="en-US" sz="2208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20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518820" y="315962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Churn Rate</a:t>
            </a:r>
            <a:endParaRPr lang="en-US" sz="2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518820" y="3863579"/>
            <a:ext cx="2439789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375"/>
              </a:lnSpc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calculated churn rate of </a:t>
            </a:r>
            <a:r>
              <a:rPr lang="en-IN" dirty="0">
                <a:solidFill>
                  <a:srgbClr val="000000"/>
                </a:solidFill>
                <a:latin typeface="Nobile" panose="020B0604020202020204" charset="0"/>
              </a:rPr>
              <a:t>32.43</a:t>
            </a: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% highlights the need for customer retention strategies to minimize customer loss.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076" name="Picture 4" descr="Customer Retention Images - Free Download on Freepik">
            <a:extLst>
              <a:ext uri="{FF2B5EF4-FFF2-40B4-BE49-F238E27FC236}">
                <a16:creationId xmlns:a16="http://schemas.microsoft.com/office/drawing/2014/main" id="{A62164BA-F178-E4A5-31BE-7744B00B3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520" y="532706"/>
            <a:ext cx="5044479" cy="632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1983" y="440631"/>
            <a:ext cx="4850011" cy="501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3917"/>
              </a:lnSpc>
            </a:pPr>
            <a:r>
              <a:rPr lang="en-US" sz="3125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Genre Analysis &amp; Insights</a:t>
            </a:r>
            <a:endParaRPr lang="en-US" sz="3125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83" y="3191901"/>
            <a:ext cx="401340" cy="4013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1983" y="3753777"/>
            <a:ext cx="2007096" cy="250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1958"/>
              </a:lnSpc>
            </a:pPr>
            <a:r>
              <a:rPr lang="en-US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Pop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 2"/>
          <p:cNvSpPr/>
          <p:nvPr/>
        </p:nvSpPr>
        <p:spPr>
          <a:xfrm>
            <a:off x="681983" y="4100944"/>
            <a:ext cx="6496050" cy="256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000"/>
              </a:lnSpc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Pop continues to dominate sales in the USA, </a:t>
            </a:r>
          </a:p>
          <a:p>
            <a:pPr defTabSz="761970">
              <a:lnSpc>
                <a:spcPts val="2000"/>
              </a:lnSpc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aligning with broader musical trends.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83" y="1342851"/>
            <a:ext cx="401340" cy="40134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1983" y="1920769"/>
            <a:ext cx="2007096" cy="250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1958"/>
              </a:lnSpc>
            </a:pPr>
            <a:r>
              <a:rPr lang="en-US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Rock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 4"/>
          <p:cNvSpPr/>
          <p:nvPr/>
        </p:nvSpPr>
        <p:spPr>
          <a:xfrm>
            <a:off x="681983" y="2267935"/>
            <a:ext cx="6496050" cy="513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000"/>
              </a:lnSpc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Rock remains a consistent favorite, demonstrating a steady fanbase and potential for promotional campaigns.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83" y="4767102"/>
            <a:ext cx="401340" cy="4013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1983" y="5296893"/>
            <a:ext cx="2007096" cy="250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1958"/>
              </a:lnSpc>
            </a:pPr>
            <a:r>
              <a:rPr lang="en-US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Jazz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81983" y="5644059"/>
            <a:ext cx="6496050" cy="513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000"/>
              </a:lnSpc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Jazz has a dedicated following, suggesting potential for targeted marketing strategies within this niche genre.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102" name="Picture 6" descr="Great Analysis • Comic Book Daily">
            <a:extLst>
              <a:ext uri="{FF2B5EF4-FFF2-40B4-BE49-F238E27FC236}">
                <a16:creationId xmlns:a16="http://schemas.microsoft.com/office/drawing/2014/main" id="{84C1D509-F2B9-C2E5-E974-2299BE389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989" y="440630"/>
            <a:ext cx="4850011" cy="641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12922</TotalTime>
  <Words>1127</Words>
  <Application>Microsoft Office PowerPoint</Application>
  <PresentationFormat>Widescreen</PresentationFormat>
  <Paragraphs>107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Avenir Book</vt:lpstr>
      <vt:lpstr>Avenir Next LT Pro</vt:lpstr>
      <vt:lpstr>Calibri</vt:lpstr>
      <vt:lpstr>Corben</vt:lpstr>
      <vt:lpstr>Elephant Pro</vt:lpstr>
      <vt:lpstr>Nobile</vt:lpstr>
      <vt:lpstr>Nobile Bold</vt:lpstr>
      <vt:lpstr>Tw Cen MT</vt:lpstr>
      <vt:lpstr>Droplet</vt:lpstr>
      <vt:lpstr>PowerPoint Presentation</vt:lpstr>
      <vt:lpstr>PowerPoint Presentation</vt:lpstr>
      <vt:lpstr>PowerPoint Presentation</vt:lpstr>
      <vt:lpstr>PowerPoint Presentation</vt:lpstr>
      <vt:lpstr>Data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Calculate the percentage of total sales contributed by each genre in the USA</vt:lpstr>
      <vt:lpstr>What is the customer churn rate?</vt:lpstr>
      <vt:lpstr>Customer purchasing behavior analysis: </vt:lpstr>
      <vt:lpstr>Customer Risk Profiling: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Shahbaaz Shaikh</dc:creator>
  <cp:lastModifiedBy>Shahbaaz Shaikh</cp:lastModifiedBy>
  <cp:revision>19</cp:revision>
  <dcterms:created xsi:type="dcterms:W3CDTF">2024-12-03T19:52:12Z</dcterms:created>
  <dcterms:modified xsi:type="dcterms:W3CDTF">2024-12-13T13:14:54Z</dcterms:modified>
</cp:coreProperties>
</file>